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355" r:id="rId3"/>
    <p:sldId id="377" r:id="rId4"/>
    <p:sldId id="384" r:id="rId5"/>
    <p:sldId id="379" r:id="rId6"/>
    <p:sldId id="380" r:id="rId7"/>
    <p:sldId id="385" r:id="rId8"/>
    <p:sldId id="381" r:id="rId9"/>
    <p:sldId id="386" r:id="rId10"/>
    <p:sldId id="387" r:id="rId11"/>
    <p:sldId id="382" r:id="rId12"/>
    <p:sldId id="388" r:id="rId13"/>
    <p:sldId id="400" r:id="rId14"/>
    <p:sldId id="391" r:id="rId15"/>
    <p:sldId id="393" r:id="rId16"/>
    <p:sldId id="392" r:id="rId17"/>
    <p:sldId id="383" r:id="rId18"/>
    <p:sldId id="394" r:id="rId19"/>
    <p:sldId id="395" r:id="rId20"/>
    <p:sldId id="396" r:id="rId21"/>
    <p:sldId id="397" r:id="rId22"/>
    <p:sldId id="390" r:id="rId23"/>
    <p:sldId id="39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CD"/>
    <a:srgbClr val="004AB8"/>
    <a:srgbClr val="0033C0"/>
    <a:srgbClr val="004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3"/>
    <p:restoredTop sz="94632"/>
  </p:normalViewPr>
  <p:slideViewPr>
    <p:cSldViewPr snapToGrid="0" snapToObjects="1">
      <p:cViewPr varScale="1">
        <p:scale>
          <a:sx n="85" d="100"/>
          <a:sy n="85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370D5-9B6E-1447-BC84-CCB3CAC30E9D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EEC4-E379-F34F-B28E-2F6766E2BD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D662A-BA0E-EF45-B039-F47D8C0608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3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E0B5B-5926-5E49-AF99-A2818FBEB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56B54-720A-9340-890B-78CA76DA2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F0B37-4AC6-9541-86AF-05500CC0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3F650-99DA-3642-A846-DEF6DEDB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195F4-9DBF-6047-BAAE-ED6BC051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43F92-7002-C449-B902-C5DA8407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3D0CDA-7380-7941-BC5A-6E43CEB0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29FD7-8FFB-B140-B78C-A53823F3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878A2-FA0F-F44B-9DDA-426E34D6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127B5-CE19-F040-9ED0-D82C3FD8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19A95E-384E-604A-A035-8F4ED83AD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0C42FF-C693-3A4C-875D-2168B728F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E575C-B72C-C94C-BEA8-CEBB387C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0FD5E-20EA-FE47-8C20-39D35E02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0B1D6-16AC-0A4F-8CA3-EB632634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17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C5B4F-9944-F245-801F-0DFE695A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3F24A-0B2F-EB42-9C62-B2B3B6D61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25217-9763-4547-951C-A12CD00C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59981E-2A29-FF4D-8FF8-C0967E6F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2ED022-A032-B843-90C3-397C4FFA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1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3B509-9FC7-AD41-9014-7C1D1619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30E16-2ABC-D14A-8966-7CA52A571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4F0C9B-015D-B347-BC02-AE3DD4BA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914E1-321C-F648-BE9B-3684EC74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722A23-2226-684F-A462-E43DCE2E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B93E1-DDDB-0344-9F0D-8A8E5419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66CBB5-72D6-634E-B025-AA5DC64D5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628DFB-33DB-A64A-9F69-FDF66E73C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FCF9B1-2F3F-8E48-A2C1-6090857F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C8DBF1-F7EF-0143-85FC-7D993EF2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1AA1E0-4010-6C4C-8502-437AFBEC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9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9D69A-203D-3C4C-BBC8-994DDA7A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75E5DE-7FC8-474E-AB78-ADABB2D6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632752-F975-BA47-A96A-B67A12E66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470E98-081C-7C48-A719-DCB0B4EC0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3BE818-7AB1-EB49-AD9C-6D78DB2BF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106B7D-EE4A-0042-9978-F982B32C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9F12F1-4DB0-444A-9556-06710953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4A39C5-9F7C-0343-89C5-D6AFCE45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84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E62CA-400A-5343-84A1-E21A5031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598AEA-7D98-BE4B-87D7-A0D779CA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A1C4F8-7A24-2244-A8EF-3DACAF61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FD65F-46DC-7442-BF34-901F797D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8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FC712D-EF11-A94B-B3B5-79A1E685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FB1216-CFC1-8B48-AA80-0545C65C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33A6C-B528-4C40-875E-16D4A16C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0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CE83-C85B-6645-912C-0F0A4655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22599-D9B7-E743-B1A5-57884C3A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6C2479-5F60-6241-944B-BED74B98A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C23F54-876D-984F-92B7-B753B19A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8991F9-D49B-7743-84FA-773AE56A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398530-1C15-C543-8234-AAE93D66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77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A69ED-CB76-6343-BD83-F68BA4395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B15752-A41C-8C45-BED8-15DFA9A89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971B6D-07D5-3F40-8B2A-87B2B4C2A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0F957-0A9C-DE41-B5FD-37E29DC5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F5D07-C8F3-6641-A394-1F151623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06029A-45FB-3145-8E8A-46CE5A70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1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124BCF-591A-1A4A-86A2-4669B76A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7C07D-FD7B-5547-8476-EC4E5B4B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32E89-372F-6D46-8EE9-A24A0AD23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D5A7-30BA-024E-B105-B84AB3BEE0F6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DB125-4315-1C4E-8C2A-60D1365F4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8DEC1-4044-1E42-B713-DEA05E0F3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6297-49B6-2F48-9C28-4E5C72A20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7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56BA0-0FF8-EF43-A1F0-14189AE70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22" y="259492"/>
            <a:ext cx="12121978" cy="1558719"/>
          </a:xfrm>
        </p:spPr>
        <p:txBody>
          <a:bodyPr>
            <a:normAutofit/>
          </a:bodyPr>
          <a:lstStyle/>
          <a:p>
            <a:r>
              <a:rPr lang="en-US" sz="3500">
                <a:latin typeface="+mn-lt"/>
              </a:rPr>
              <a:t>A full physics algorithm to retrieve nighttime sea surface temperature with IASI: Toward an independent homogeneous long time-series for climate studies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016A73-E39B-4F4E-BA2E-E555D0BC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08" y="2040632"/>
            <a:ext cx="7806606" cy="40787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BEFA665-1095-1F47-9F3F-381E6C96D9FE}"/>
              </a:ext>
            </a:extLst>
          </p:cNvPr>
          <p:cNvSpPr txBox="1"/>
          <p:nvPr/>
        </p:nvSpPr>
        <p:spPr>
          <a:xfrm>
            <a:off x="3433709" y="6211669"/>
            <a:ext cx="539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Virginie Capelle, Jean-Michel Hartmann, Cyril </a:t>
            </a:r>
            <a:r>
              <a:rPr lang="en-US" dirty="0" err="1"/>
              <a:t>Crevoisier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9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99F7E0-79B2-394F-B8F9-8D59B04AA3EB}"/>
              </a:ext>
            </a:extLst>
          </p:cNvPr>
          <p:cNvSpPr/>
          <p:nvPr/>
        </p:nvSpPr>
        <p:spPr>
          <a:xfrm>
            <a:off x="591039" y="706998"/>
            <a:ext cx="11800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Evolution of the 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skin-to-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depth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temperature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difference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(ΔT)</a:t>
            </a:r>
            <a:r>
              <a:rPr lang="en-US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with the water vapor content:      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=&gt; ΔT must be almost insensitive to TPW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43F1D-0693-8D49-92C1-8AC1DCDD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80583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Validation against drifters (4/4)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8E8B0F-4910-A243-A90E-53C30BCAF5E7}"/>
              </a:ext>
            </a:extLst>
          </p:cNvPr>
          <p:cNvSpPr txBox="1"/>
          <p:nvPr/>
        </p:nvSpPr>
        <p:spPr>
          <a:xfrm>
            <a:off x="7179212" y="2354576"/>
            <a:ext cx="5012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200" dirty="0">
                <a:solidFill>
                  <a:srgbClr val="FF0000"/>
                </a:solidFill>
              </a:rPr>
              <a:t>IASI_3.8 :</a:t>
            </a:r>
            <a:r>
              <a:rPr lang="fr-FR" sz="2200" dirty="0"/>
              <a:t> </a:t>
            </a:r>
            <a:r>
              <a:rPr lang="fr-FR" sz="2200" dirty="0">
                <a:solidFill>
                  <a:srgbClr val="FF0000"/>
                </a:solidFill>
              </a:rPr>
              <a:t>SST IASI LMD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/>
              <a:t>FA96 : </a:t>
            </a:r>
            <a:r>
              <a:rPr lang="fr-FR" sz="2200" b="1" dirty="0" err="1"/>
              <a:t>theoretical</a:t>
            </a:r>
            <a:r>
              <a:rPr lang="fr-FR" sz="2200" b="1" dirty="0"/>
              <a:t> model (</a:t>
            </a:r>
            <a:r>
              <a:rPr lang="fr-FR" sz="2200" b="1" dirty="0" err="1"/>
              <a:t>Fairall</a:t>
            </a:r>
            <a:r>
              <a:rPr lang="fr-FR" sz="2200" b="1" dirty="0"/>
              <a:t> et al. 96) </a:t>
            </a:r>
            <a:r>
              <a:rPr lang="fr-FR" sz="2200" b="1" dirty="0" err="1"/>
              <a:t>forced</a:t>
            </a:r>
            <a:r>
              <a:rPr lang="fr-FR" sz="2200" b="1" dirty="0"/>
              <a:t> by ERA5 </a:t>
            </a:r>
            <a:r>
              <a:rPr lang="fr-FR" sz="2200" b="1" dirty="0" err="1"/>
              <a:t>forcast</a:t>
            </a:r>
            <a:endParaRPr lang="fr-FR" sz="22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 err="1">
                <a:solidFill>
                  <a:srgbClr val="C00000"/>
                </a:solidFill>
              </a:rPr>
              <a:t>Donlon</a:t>
            </a:r>
            <a:r>
              <a:rPr lang="fr-FR" sz="2200" b="1" dirty="0">
                <a:solidFill>
                  <a:srgbClr val="C00000"/>
                </a:solidFill>
              </a:rPr>
              <a:t>: </a:t>
            </a:r>
            <a:r>
              <a:rPr lang="fr-FR" sz="2200" b="1" dirty="0" err="1">
                <a:solidFill>
                  <a:srgbClr val="C00000"/>
                </a:solidFill>
              </a:rPr>
              <a:t>empirical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law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obtained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from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ships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measurements</a:t>
            </a:r>
            <a:r>
              <a:rPr lang="fr-FR" sz="2200" b="1" dirty="0">
                <a:solidFill>
                  <a:srgbClr val="C00000"/>
                </a:solidFill>
              </a:rPr>
              <a:t>(</a:t>
            </a:r>
            <a:r>
              <a:rPr lang="fr-FR" sz="2200" b="1" dirty="0" err="1">
                <a:solidFill>
                  <a:srgbClr val="C00000"/>
                </a:solidFill>
              </a:rPr>
              <a:t>Donlon</a:t>
            </a:r>
            <a:r>
              <a:rPr lang="fr-FR" sz="2200" b="1" dirty="0">
                <a:solidFill>
                  <a:srgbClr val="C00000"/>
                </a:solidFill>
              </a:rPr>
              <a:t> et al., 2002)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>
                <a:solidFill>
                  <a:srgbClr val="4747FF"/>
                </a:solidFill>
              </a:rPr>
              <a:t>ERA5 : ERA5 skin </a:t>
            </a:r>
            <a:r>
              <a:rPr lang="fr-FR" sz="2200" b="1" dirty="0" err="1">
                <a:solidFill>
                  <a:srgbClr val="4747FF"/>
                </a:solidFill>
              </a:rPr>
              <a:t>temperature</a:t>
            </a:r>
            <a:endParaRPr lang="fr-FR" sz="2200" b="1" dirty="0">
              <a:solidFill>
                <a:srgbClr val="4747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>
                <a:solidFill>
                  <a:srgbClr val="00B050"/>
                </a:solidFill>
              </a:rPr>
              <a:t>IASI-L2 : </a:t>
            </a:r>
            <a:r>
              <a:rPr lang="fr-FR" sz="2200" b="1" dirty="0" err="1">
                <a:solidFill>
                  <a:srgbClr val="00B050"/>
                </a:solidFill>
              </a:rPr>
              <a:t>operational</a:t>
            </a:r>
            <a:r>
              <a:rPr lang="fr-FR" sz="2200" b="1" dirty="0">
                <a:solidFill>
                  <a:srgbClr val="00B050"/>
                </a:solidFill>
              </a:rPr>
              <a:t> </a:t>
            </a:r>
            <a:r>
              <a:rPr lang="fr-FR" sz="2200" b="1" dirty="0" err="1">
                <a:solidFill>
                  <a:srgbClr val="00B050"/>
                </a:solidFill>
              </a:rPr>
              <a:t>product</a:t>
            </a:r>
            <a:endParaRPr lang="fr-FR" sz="2200" b="1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>
                <a:solidFill>
                  <a:srgbClr val="E31AD0"/>
                </a:solidFill>
              </a:rPr>
              <a:t>AVHRR_CCI : AVHRR/</a:t>
            </a:r>
            <a:r>
              <a:rPr lang="fr-FR" sz="2200" b="1" dirty="0" err="1">
                <a:solidFill>
                  <a:srgbClr val="E31AD0"/>
                </a:solidFill>
              </a:rPr>
              <a:t>Metop</a:t>
            </a:r>
            <a:r>
              <a:rPr lang="fr-FR" sz="2200" b="1" dirty="0">
                <a:solidFill>
                  <a:srgbClr val="E31AD0"/>
                </a:solidFill>
              </a:rPr>
              <a:t>-A L3C </a:t>
            </a:r>
            <a:r>
              <a:rPr lang="fr-FR" sz="2200" b="1" dirty="0" err="1">
                <a:solidFill>
                  <a:srgbClr val="E31AD0"/>
                </a:solidFill>
              </a:rPr>
              <a:t>from</a:t>
            </a:r>
            <a:r>
              <a:rPr lang="fr-FR" sz="2200" b="1" dirty="0">
                <a:solidFill>
                  <a:srgbClr val="E31AD0"/>
                </a:solidFill>
              </a:rPr>
              <a:t> ESA_CCI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F0C230-2E14-0142-A421-D2A67B25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906"/>
            <a:ext cx="7275443" cy="51270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152507E-C668-D240-B333-D93C10F780C2}"/>
              </a:ext>
            </a:extLst>
          </p:cNvPr>
          <p:cNvSpPr txBox="1"/>
          <p:nvPr/>
        </p:nvSpPr>
        <p:spPr>
          <a:xfrm>
            <a:off x="6095870" y="6436491"/>
            <a:ext cx="216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Collocations for 2016</a:t>
            </a:r>
          </a:p>
        </p:txBody>
      </p:sp>
    </p:spTree>
    <p:extLst>
      <p:ext uri="{BB962C8B-B14F-4D97-AF65-F5344CB8AC3E}">
        <p14:creationId xmlns:p14="http://schemas.microsoft.com/office/powerpoint/2010/main" val="95119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9"/>
            <a:ext cx="12192000" cy="101348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Stability assessment of </a:t>
            </a:r>
            <a:r>
              <a:rPr lang="en-US" sz="4500" b="1" dirty="0" err="1">
                <a:solidFill>
                  <a:schemeClr val="bg1"/>
                </a:solidFill>
                <a:latin typeface="Calibri" charset="0"/>
              </a:rPr>
              <a:t>metop</a:t>
            </a: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-A/</a:t>
            </a:r>
            <a:r>
              <a:rPr lang="en-US" sz="4500" b="1" dirty="0" err="1">
                <a:solidFill>
                  <a:schemeClr val="bg1"/>
                </a:solidFill>
                <a:latin typeface="Calibri" charset="0"/>
              </a:rPr>
              <a:t>metop</a:t>
            </a: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-B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692109-AD5F-0742-88AE-6C1A68B85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1" y="2376723"/>
            <a:ext cx="7036315" cy="43700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828EFC-8FA2-2843-BD68-F0A043A04B10}"/>
              </a:ext>
            </a:extLst>
          </p:cNvPr>
          <p:cNvSpPr txBox="1"/>
          <p:nvPr/>
        </p:nvSpPr>
        <p:spPr>
          <a:xfrm>
            <a:off x="7133886" y="2087955"/>
            <a:ext cx="52370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General </a:t>
            </a:r>
            <a:r>
              <a:rPr lang="fr-FR" sz="2200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statistics</a:t>
            </a:r>
            <a:r>
              <a:rPr lang="fr-FR" sz="2200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over all the </a:t>
            </a:r>
            <a:r>
              <a:rPr lang="fr-FR" sz="2200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period</a:t>
            </a:r>
            <a:r>
              <a:rPr lang="fr-FR" sz="2200" u="sng" dirty="0"/>
              <a:t>: </a:t>
            </a:r>
          </a:p>
          <a:p>
            <a:endParaRPr lang="fr-FR" sz="2200" u="sng" dirty="0"/>
          </a:p>
          <a:p>
            <a:pPr marL="342900" indent="-342900">
              <a:buFont typeface="Symbol" pitchFamily="2" charset="2"/>
              <a:buChar char="Þ"/>
            </a:pPr>
            <a:endParaRPr lang="en-US" sz="1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342900" indent="-342900">
              <a:buFont typeface="Symbol" pitchFamily="2" charset="2"/>
              <a:buChar char="Þ"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Small bias between IASI and drifter :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en-US" sz="2200" b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-A (2008-2020): 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  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median=-0.03K; RSD=0.25K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en-US" sz="2200" b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-B (2013-2020): 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  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median= -0.02K; RSD=0.24K</a:t>
            </a:r>
          </a:p>
          <a:p>
            <a:pPr lvl="1"/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(drifters precision : ~0.2K)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F8B989-1C26-1544-8606-ADDCE5D1C794}"/>
              </a:ext>
            </a:extLst>
          </p:cNvPr>
          <p:cNvSpPr txBox="1"/>
          <p:nvPr/>
        </p:nvSpPr>
        <p:spPr>
          <a:xfrm>
            <a:off x="1540512" y="3391036"/>
            <a:ext cx="5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RSD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736D1F-B921-3148-8435-320773B84D6C}"/>
              </a:ext>
            </a:extLst>
          </p:cNvPr>
          <p:cNvSpPr txBox="1"/>
          <p:nvPr/>
        </p:nvSpPr>
        <p:spPr>
          <a:xfrm>
            <a:off x="1094716" y="416242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median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1EED46-663D-9547-8FC5-23AFCFA2E276}"/>
              </a:ext>
            </a:extLst>
          </p:cNvPr>
          <p:cNvSpPr txBox="1"/>
          <p:nvPr/>
        </p:nvSpPr>
        <p:spPr>
          <a:xfrm>
            <a:off x="4992159" y="4734833"/>
            <a:ext cx="15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Collocations </a:t>
            </a:r>
            <a:r>
              <a:rPr lang="fr-FR" dirty="0" err="1"/>
              <a:t>number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DCA076F-A013-1A45-BF59-17E3C7A3C8FA}"/>
              </a:ext>
            </a:extLst>
          </p:cNvPr>
          <p:cNvCxnSpPr>
            <a:cxnSpLocks/>
          </p:cNvCxnSpPr>
          <p:nvPr/>
        </p:nvCxnSpPr>
        <p:spPr>
          <a:xfrm flipV="1">
            <a:off x="1986307" y="3347406"/>
            <a:ext cx="408644" cy="2282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CE41660-A411-E643-9C40-3B3067687CE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986307" y="4162423"/>
            <a:ext cx="255415" cy="1846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600DAB6-F11C-6043-BBCF-5B28E0F0E53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450471" y="4829703"/>
            <a:ext cx="541688" cy="2282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B53A9-FDDA-1849-8EF5-45A583A62A36}"/>
              </a:ext>
            </a:extLst>
          </p:cNvPr>
          <p:cNvSpPr/>
          <p:nvPr/>
        </p:nvSpPr>
        <p:spPr>
          <a:xfrm>
            <a:off x="0" y="1345201"/>
            <a:ext cx="11800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Here the IASI skin temperature is converted to depth temperature following </a:t>
            </a:r>
            <a:r>
              <a:rPr lang="en-US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Fairall</a:t>
            </a:r>
            <a:r>
              <a:rPr lang="en-US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et al., 96</a:t>
            </a:r>
            <a:endParaRPr lang="en-US" sz="28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81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935"/>
            <a:ext cx="12192000" cy="96608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Stability assessment of </a:t>
            </a:r>
            <a:r>
              <a:rPr lang="en-US" sz="4500" b="1" dirty="0" err="1">
                <a:solidFill>
                  <a:schemeClr val="bg1"/>
                </a:solidFill>
                <a:latin typeface="Calibri" charset="0"/>
              </a:rPr>
              <a:t>metop</a:t>
            </a: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-A/</a:t>
            </a:r>
            <a:r>
              <a:rPr lang="en-US" sz="4500" b="1" dirty="0" err="1">
                <a:solidFill>
                  <a:schemeClr val="bg1"/>
                </a:solidFill>
                <a:latin typeface="Calibri" charset="0"/>
              </a:rPr>
              <a:t>metop</a:t>
            </a: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-B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692109-AD5F-0742-88AE-6C1A68B85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1" y="2346743"/>
            <a:ext cx="7036315" cy="43700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828EFC-8FA2-2843-BD68-F0A043A04B10}"/>
              </a:ext>
            </a:extLst>
          </p:cNvPr>
          <p:cNvSpPr txBox="1"/>
          <p:nvPr/>
        </p:nvSpPr>
        <p:spPr>
          <a:xfrm>
            <a:off x="6665466" y="2021430"/>
            <a:ext cx="5675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Evolution of </a:t>
            </a:r>
            <a:r>
              <a:rPr lang="fr-FR" sz="2200" u="sng" dirty="0"/>
              <a:t>△</a:t>
            </a:r>
            <a:r>
              <a:rPr lang="fr-FR" sz="2200" u="sng" dirty="0" err="1"/>
              <a:t>T</a:t>
            </a:r>
            <a:r>
              <a:rPr lang="fr-FR" sz="2200" u="sng" dirty="0"/>
              <a:t> </a:t>
            </a:r>
            <a:r>
              <a:rPr lang="fr-FR" sz="2200" u="sng" dirty="0" err="1"/>
              <a:t>with</a:t>
            </a:r>
            <a:r>
              <a:rPr lang="fr-FR" sz="2200" u="sng" dirty="0"/>
              <a:t> time</a:t>
            </a:r>
          </a:p>
          <a:p>
            <a:endParaRPr lang="fr-FR" sz="2200" u="sng" dirty="0"/>
          </a:p>
          <a:p>
            <a:pPr marL="342900" indent="-342900">
              <a:buFont typeface="Symbol" pitchFamily="2" charset="2"/>
              <a:buChar char="Þ"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Stable bias with time </a:t>
            </a:r>
            <a:r>
              <a:rPr 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but small change between 2014 and 2016 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observed by both </a:t>
            </a:r>
            <a:r>
              <a:rPr lang="en-US" sz="2200" b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Global variation of the bias for </a:t>
            </a:r>
            <a:r>
              <a:rPr lang="en-US" sz="2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-A: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0.045K.decade</a:t>
            </a:r>
            <a:r>
              <a:rPr lang="en-US" sz="2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-1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(95%=0.011K.decade</a:t>
            </a:r>
            <a:r>
              <a:rPr lang="en-US" sz="2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-1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)</a:t>
            </a:r>
            <a:endParaRPr lang="en-US" sz="2200" b="1" baseline="300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800100" lvl="1" indent="-342900">
              <a:buFont typeface="Symbol" pitchFamily="2" charset="2"/>
              <a:buChar char="Þ"/>
            </a:pPr>
            <a:r>
              <a:rPr 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Variation over the Tropics: 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0.024K.decade</a:t>
            </a:r>
            <a:r>
              <a:rPr lang="en-US" sz="2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-1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(95%=0.012K.decade</a:t>
            </a:r>
            <a:r>
              <a:rPr lang="en-US" sz="2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-1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)</a:t>
            </a:r>
          </a:p>
          <a:p>
            <a:pPr marL="800100" lvl="1" indent="-342900">
              <a:buFont typeface="Symbol" pitchFamily="2" charset="2"/>
              <a:buChar char="Þ"/>
            </a:pP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342900" indent="-342900">
              <a:buFont typeface="Symbol" pitchFamily="2" charset="2"/>
              <a:buChar char="Þ"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Small and stable bias between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-A et </a:t>
            </a:r>
            <a:r>
              <a:rPr lang="en-US" sz="2200" b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-B</a:t>
            </a:r>
            <a:r>
              <a:rPr lang="en-US" sz="2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(~0.002K)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F8B989-1C26-1544-8606-ADDCE5D1C794}"/>
              </a:ext>
            </a:extLst>
          </p:cNvPr>
          <p:cNvSpPr txBox="1"/>
          <p:nvPr/>
        </p:nvSpPr>
        <p:spPr>
          <a:xfrm>
            <a:off x="1540512" y="3391036"/>
            <a:ext cx="5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RSD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736D1F-B921-3148-8435-320773B84D6C}"/>
              </a:ext>
            </a:extLst>
          </p:cNvPr>
          <p:cNvSpPr txBox="1"/>
          <p:nvPr/>
        </p:nvSpPr>
        <p:spPr>
          <a:xfrm>
            <a:off x="1094716" y="416242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median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1EED46-663D-9547-8FC5-23AFCFA2E276}"/>
              </a:ext>
            </a:extLst>
          </p:cNvPr>
          <p:cNvSpPr txBox="1"/>
          <p:nvPr/>
        </p:nvSpPr>
        <p:spPr>
          <a:xfrm>
            <a:off x="4992159" y="4734833"/>
            <a:ext cx="15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Collocations </a:t>
            </a:r>
            <a:r>
              <a:rPr lang="fr-FR" dirty="0" err="1"/>
              <a:t>number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DCA076F-A013-1A45-BF59-17E3C7A3C8FA}"/>
              </a:ext>
            </a:extLst>
          </p:cNvPr>
          <p:cNvCxnSpPr>
            <a:cxnSpLocks/>
          </p:cNvCxnSpPr>
          <p:nvPr/>
        </p:nvCxnSpPr>
        <p:spPr>
          <a:xfrm flipV="1">
            <a:off x="1986307" y="3347406"/>
            <a:ext cx="408644" cy="2282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CE41660-A411-E643-9C40-3B3067687CE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986307" y="4162423"/>
            <a:ext cx="255415" cy="18466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600DAB6-F11C-6043-BBCF-5B28E0F0E53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450471" y="4829703"/>
            <a:ext cx="541688" cy="2282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B53A9-FDDA-1849-8EF5-45A583A62A36}"/>
              </a:ext>
            </a:extLst>
          </p:cNvPr>
          <p:cNvSpPr/>
          <p:nvPr/>
        </p:nvSpPr>
        <p:spPr>
          <a:xfrm>
            <a:off x="0" y="1345201"/>
            <a:ext cx="11800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Here the IASI skin temperature is converted to depth temperature following </a:t>
            </a:r>
            <a:r>
              <a:rPr lang="en-US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Fairall</a:t>
            </a:r>
            <a:r>
              <a:rPr lang="en-US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et al., 96</a:t>
            </a:r>
            <a:endParaRPr lang="en-US" sz="28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82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88174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Homogeneity of the </a:t>
            </a:r>
            <a:r>
              <a:rPr lang="en-US" sz="4500" b="1" dirty="0" err="1">
                <a:solidFill>
                  <a:schemeClr val="bg1"/>
                </a:solidFill>
                <a:latin typeface="Calibri" charset="0"/>
              </a:rPr>
              <a:t>metop</a:t>
            </a: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 suite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F65A6A4-3B45-7F49-8209-549E1179B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5927" y="1583871"/>
            <a:ext cx="4311831" cy="52741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9774A4-19B2-6A4B-A1D9-FF35B710BDD8}"/>
              </a:ext>
            </a:extLst>
          </p:cNvPr>
          <p:cNvSpPr txBox="1"/>
          <p:nvPr/>
        </p:nvSpPr>
        <p:spPr>
          <a:xfrm>
            <a:off x="220127" y="963190"/>
            <a:ext cx="53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Averaged</a:t>
            </a:r>
            <a:r>
              <a:rPr lang="fr-FR" b="1" dirty="0"/>
              <a:t> of </a:t>
            </a:r>
            <a:r>
              <a:rPr lang="fr-FR" b="1" dirty="0" err="1"/>
              <a:t>Metop</a:t>
            </a:r>
            <a:r>
              <a:rPr lang="fr-FR" b="1" dirty="0"/>
              <a:t>-A – </a:t>
            </a:r>
            <a:r>
              <a:rPr lang="fr-FR" b="1" dirty="0" err="1"/>
              <a:t>Metop</a:t>
            </a:r>
            <a:r>
              <a:rPr lang="fr-FR" b="1" dirty="0"/>
              <a:t>-B </a:t>
            </a:r>
            <a:r>
              <a:rPr lang="fr-FR" b="1" dirty="0" err="1"/>
              <a:t>monthly</a:t>
            </a:r>
            <a:r>
              <a:rPr lang="fr-FR" b="1" dirty="0"/>
              <a:t> 1°x1°  </a:t>
            </a:r>
            <a:r>
              <a:rPr lang="fr-FR" b="1" dirty="0" err="1"/>
              <a:t>grids</a:t>
            </a:r>
            <a:r>
              <a:rPr lang="fr-FR" b="1" dirty="0"/>
              <a:t> </a:t>
            </a:r>
            <a:r>
              <a:rPr lang="fr-FR" b="1" dirty="0" err="1"/>
              <a:t>differences</a:t>
            </a:r>
            <a:r>
              <a:rPr lang="fr-FR" b="1" dirty="0"/>
              <a:t> </a:t>
            </a:r>
            <a:r>
              <a:rPr lang="en-US" b="1" dirty="0"/>
              <a:t>over the 2013-2020 period</a:t>
            </a:r>
            <a:r>
              <a:rPr lang="fr-FR" b="1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571370-4979-FF40-AA5A-83C955AF968F}"/>
              </a:ext>
            </a:extLst>
          </p:cNvPr>
          <p:cNvSpPr txBox="1"/>
          <p:nvPr/>
        </p:nvSpPr>
        <p:spPr>
          <a:xfrm>
            <a:off x="114358" y="214468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Mean</a:t>
            </a:r>
            <a:endParaRPr lang="fr-FR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09E65C-AF6A-2C41-BA06-88DFC3072C88}"/>
              </a:ext>
            </a:extLst>
          </p:cNvPr>
          <p:cNvSpPr txBox="1"/>
          <p:nvPr/>
        </p:nvSpPr>
        <p:spPr>
          <a:xfrm>
            <a:off x="220127" y="377695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FAA6414-1B6E-134C-A120-02143A5CBA9F}"/>
              </a:ext>
            </a:extLst>
          </p:cNvPr>
          <p:cNvSpPr txBox="1"/>
          <p:nvPr/>
        </p:nvSpPr>
        <p:spPr>
          <a:xfrm>
            <a:off x="0" y="5676508"/>
            <a:ext cx="12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Nmonth</a:t>
            </a:r>
            <a:r>
              <a:rPr lang="fr-FR" b="1" dirty="0"/>
              <a:t> (max=84)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FD329B-1FBE-F84C-A34A-A31807D4DD87}"/>
              </a:ext>
            </a:extLst>
          </p:cNvPr>
          <p:cNvSpPr txBox="1"/>
          <p:nvPr/>
        </p:nvSpPr>
        <p:spPr>
          <a:xfrm>
            <a:off x="5658810" y="841134"/>
            <a:ext cx="625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Comparison</a:t>
            </a:r>
            <a:r>
              <a:rPr lang="fr-FR" sz="3000" b="1" dirty="0"/>
              <a:t> </a:t>
            </a:r>
            <a:r>
              <a:rPr lang="fr-FR" sz="3000" b="1" dirty="0" err="1"/>
              <a:t>month</a:t>
            </a:r>
            <a:r>
              <a:rPr lang="fr-FR" sz="3000" b="1" dirty="0"/>
              <a:t> per </a:t>
            </a:r>
            <a:r>
              <a:rPr lang="fr-FR" sz="3000" b="1" dirty="0" err="1"/>
              <a:t>month</a:t>
            </a:r>
            <a:r>
              <a:rPr lang="fr-FR" sz="3000" b="1" dirty="0"/>
              <a:t> over </a:t>
            </a:r>
            <a:r>
              <a:rPr lang="fr-FR" sz="3000" b="1" dirty="0" err="1"/>
              <a:t>monthly</a:t>
            </a:r>
            <a:r>
              <a:rPr lang="fr-FR" sz="3000" b="1" dirty="0"/>
              <a:t> 1°x1°  </a:t>
            </a:r>
            <a:r>
              <a:rPr lang="fr-FR" sz="3000" b="1" dirty="0" err="1"/>
              <a:t>grids</a:t>
            </a:r>
            <a:r>
              <a:rPr lang="fr-FR" sz="3000" b="1" dirty="0"/>
              <a:t> 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85411360-5E83-1746-B512-93B5AC364F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19469" y="2247790"/>
          <a:ext cx="53597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78">
                  <a:extLst>
                    <a:ext uri="{9D8B030D-6E8A-4147-A177-3AD203B41FA5}">
                      <a16:colId xmlns:a16="http://schemas.microsoft.com/office/drawing/2014/main" val="3658945290"/>
                    </a:ext>
                  </a:extLst>
                </a:gridCol>
                <a:gridCol w="1670487">
                  <a:extLst>
                    <a:ext uri="{9D8B030D-6E8A-4147-A177-3AD203B41FA5}">
                      <a16:colId xmlns:a16="http://schemas.microsoft.com/office/drawing/2014/main" val="3333350428"/>
                    </a:ext>
                  </a:extLst>
                </a:gridCol>
                <a:gridCol w="1032540">
                  <a:extLst>
                    <a:ext uri="{9D8B030D-6E8A-4147-A177-3AD203B41FA5}">
                      <a16:colId xmlns:a16="http://schemas.microsoft.com/office/drawing/2014/main" val="1375184810"/>
                    </a:ext>
                  </a:extLst>
                </a:gridCol>
                <a:gridCol w="1231013">
                  <a:extLst>
                    <a:ext uri="{9D8B030D-6E8A-4147-A177-3AD203B41FA5}">
                      <a16:colId xmlns:a16="http://schemas.microsoft.com/office/drawing/2014/main" val="3424773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/>
                        <a:t>Metop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B-A</a:t>
                      </a:r>
                    </a:p>
                    <a:p>
                      <a:pPr algn="ctr"/>
                      <a:r>
                        <a:rPr lang="fr-FR" sz="2000" b="1" dirty="0"/>
                        <a:t>(2013-2020)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C-A</a:t>
                      </a:r>
                    </a:p>
                    <a:p>
                      <a:pPr algn="ctr"/>
                      <a:r>
                        <a:rPr lang="fr-FR" sz="2000" b="1" dirty="0"/>
                        <a:t>(2019-2020)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C-B</a:t>
                      </a:r>
                    </a:p>
                    <a:p>
                      <a:pPr algn="ctr"/>
                      <a:r>
                        <a:rPr lang="fr-FR" sz="2000" b="1" dirty="0"/>
                        <a:t>(2019-2020)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Median</a:t>
                      </a:r>
                      <a:r>
                        <a:rPr lang="fr-FR" sz="2000" b="1" dirty="0"/>
                        <a:t>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﻿-0.004K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-0.03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-0.02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97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/>
                        <a:t>RSD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4015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FB11C09E-C1C9-054F-8579-B03DBE675C02}"/>
              </a:ext>
            </a:extLst>
          </p:cNvPr>
          <p:cNvSpPr txBox="1"/>
          <p:nvPr/>
        </p:nvSpPr>
        <p:spPr>
          <a:xfrm>
            <a:off x="7740171" y="1796102"/>
            <a:ext cx="2985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/>
              <a:t>Overall</a:t>
            </a:r>
            <a:r>
              <a:rPr lang="fr-FR" sz="2200" b="1" dirty="0"/>
              <a:t> </a:t>
            </a:r>
            <a:r>
              <a:rPr lang="fr-FR" sz="2200" b="1" dirty="0" err="1"/>
              <a:t>robust</a:t>
            </a:r>
            <a:r>
              <a:rPr lang="fr-FR" sz="2200" b="1" dirty="0"/>
              <a:t> </a:t>
            </a:r>
            <a:r>
              <a:rPr lang="fr-FR" sz="2200" b="1" dirty="0" err="1"/>
              <a:t>statistics</a:t>
            </a:r>
            <a:r>
              <a:rPr lang="fr-FR" sz="2200" b="1" dirty="0"/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4AD89C-2091-214E-B614-804D88200638}"/>
              </a:ext>
            </a:extLst>
          </p:cNvPr>
          <p:cNvSpPr txBox="1"/>
          <p:nvPr/>
        </p:nvSpPr>
        <p:spPr>
          <a:xfrm>
            <a:off x="5379465" y="4116403"/>
            <a:ext cx="681253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500" dirty="0"/>
              <a:t> High consistency between every </a:t>
            </a:r>
            <a:r>
              <a:rPr lang="en-US" sz="2500" dirty="0" err="1"/>
              <a:t>Metop</a:t>
            </a:r>
            <a:endParaRPr lang="en-US" sz="2500" dirty="0"/>
          </a:p>
          <a:p>
            <a:pPr marL="285750" indent="-285750">
              <a:buFont typeface="Symbol" pitchFamily="2" charset="2"/>
              <a:buChar char="Þ"/>
            </a:pPr>
            <a:r>
              <a:rPr lang="en-US" sz="2500" dirty="0"/>
              <a:t> No particular geographic bias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500" dirty="0"/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Metop</a:t>
            </a:r>
            <a:r>
              <a:rPr lang="en-US" sz="2500" b="1" dirty="0">
                <a:solidFill>
                  <a:srgbClr val="FF0000"/>
                </a:solidFill>
              </a:rPr>
              <a:t>-A time series can be extended with </a:t>
            </a:r>
            <a:r>
              <a:rPr lang="en-US" sz="2500" b="1" dirty="0" err="1">
                <a:solidFill>
                  <a:srgbClr val="FF0000"/>
                </a:solidFill>
              </a:rPr>
              <a:t>Metop</a:t>
            </a:r>
            <a:r>
              <a:rPr lang="en-US" sz="2500" b="1" dirty="0">
                <a:solidFill>
                  <a:srgbClr val="FF0000"/>
                </a:solidFill>
              </a:rPr>
              <a:t>-B without discontinuity in the time series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500" b="1" dirty="0"/>
              <a:t>Similar conclusion between </a:t>
            </a:r>
            <a:r>
              <a:rPr lang="en-US" sz="2500" b="1" dirty="0" err="1"/>
              <a:t>Metop</a:t>
            </a:r>
            <a:r>
              <a:rPr lang="en-US" sz="2500" b="1" dirty="0"/>
              <a:t>-B and </a:t>
            </a:r>
            <a:r>
              <a:rPr lang="en-US" sz="2500" b="1" dirty="0" err="1"/>
              <a:t>Metop</a:t>
            </a:r>
            <a:r>
              <a:rPr lang="en-US" sz="2500" b="1" dirty="0"/>
              <a:t>-C</a:t>
            </a:r>
          </a:p>
        </p:txBody>
      </p:sp>
    </p:spTree>
    <p:extLst>
      <p:ext uri="{BB962C8B-B14F-4D97-AF65-F5344CB8AC3E}">
        <p14:creationId xmlns:p14="http://schemas.microsoft.com/office/powerpoint/2010/main" val="289142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2962"/>
            <a:ext cx="12191999" cy="52595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Evolution of the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sea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surface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temperature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over the 2007-2020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period</a:t>
            </a:r>
            <a:endParaRPr lang="fr-FR" sz="30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F92BF8-E9F7-E04E-854C-F54FE7D21C05}"/>
              </a:ext>
            </a:extLst>
          </p:cNvPr>
          <p:cNvSpPr txBox="1"/>
          <p:nvPr/>
        </p:nvSpPr>
        <p:spPr>
          <a:xfrm>
            <a:off x="389064" y="658987"/>
            <a:ext cx="3975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err="1"/>
              <a:t>Metop</a:t>
            </a:r>
            <a:r>
              <a:rPr lang="fr-FR" sz="3000" b="1" dirty="0"/>
              <a:t> </a:t>
            </a:r>
            <a:r>
              <a:rPr lang="fr-FR" sz="3000" b="1" dirty="0" err="1"/>
              <a:t>series</a:t>
            </a:r>
            <a:r>
              <a:rPr lang="fr-FR" sz="3000" b="1" dirty="0"/>
              <a:t> </a:t>
            </a:r>
            <a:r>
              <a:rPr lang="fr-FR" sz="3000" b="1" dirty="0" err="1"/>
              <a:t>continuity</a:t>
            </a:r>
            <a:endParaRPr lang="fr-FR" sz="30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9EF165-DB43-A84F-A6A7-A6E25551723C}"/>
              </a:ext>
            </a:extLst>
          </p:cNvPr>
          <p:cNvSpPr txBox="1"/>
          <p:nvPr/>
        </p:nvSpPr>
        <p:spPr>
          <a:xfrm>
            <a:off x="770028" y="5830631"/>
            <a:ext cx="55564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500" b="1" dirty="0"/>
              <a:t>Global </a:t>
            </a:r>
            <a:r>
              <a:rPr lang="fr-FR" sz="2500" b="1" dirty="0" err="1"/>
              <a:t>temperature</a:t>
            </a:r>
            <a:r>
              <a:rPr lang="fr-FR" sz="2500" b="1" dirty="0"/>
              <a:t> </a:t>
            </a:r>
            <a:r>
              <a:rPr lang="fr-FR" sz="2500" b="1" dirty="0" err="1"/>
              <a:t>anomaly</a:t>
            </a:r>
            <a:r>
              <a:rPr lang="fr-FR" sz="2500" b="1" dirty="0"/>
              <a:t> time </a:t>
            </a:r>
            <a:r>
              <a:rPr lang="fr-FR" sz="2500" b="1" dirty="0" err="1"/>
              <a:t>series</a:t>
            </a:r>
            <a:endParaRPr lang="fr-FR" sz="2500" b="1" dirty="0"/>
          </a:p>
          <a:p>
            <a:pPr algn="ctr"/>
            <a:r>
              <a:rPr lang="fr-FR" sz="2500" b="1" dirty="0"/>
              <a:t> (</a:t>
            </a:r>
            <a:r>
              <a:rPr lang="fr-FR" sz="2500" b="1" dirty="0" err="1"/>
              <a:t>ref</a:t>
            </a:r>
            <a:r>
              <a:rPr lang="fr-FR" sz="2500" b="1" dirty="0"/>
              <a:t>: </a:t>
            </a:r>
            <a:r>
              <a:rPr lang="fr-FR" sz="2500" b="1" dirty="0" err="1"/>
              <a:t>metop</a:t>
            </a:r>
            <a:r>
              <a:rPr lang="fr-FR" sz="2500" b="1" dirty="0"/>
              <a:t> A sur 2008-2020)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10404A-5D63-7547-9B0D-F69819E47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" r="1694" b="2170"/>
          <a:stretch/>
        </p:blipFill>
        <p:spPr>
          <a:xfrm>
            <a:off x="389064" y="1370129"/>
            <a:ext cx="6318386" cy="43896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7EA1C7-6CA4-004D-B697-27C40BF97D2B}"/>
              </a:ext>
            </a:extLst>
          </p:cNvPr>
          <p:cNvSpPr/>
          <p:nvPr/>
        </p:nvSpPr>
        <p:spPr>
          <a:xfrm>
            <a:off x="7040847" y="2538266"/>
            <a:ext cx="47014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500" b="1" dirty="0">
              <a:solidFill>
                <a:prstClr val="black"/>
              </a:solidFill>
            </a:endParaRPr>
          </a:p>
          <a:p>
            <a:pPr marL="285750" indent="-285750">
              <a:buFont typeface="Symbol" pitchFamily="2" charset="2"/>
              <a:buChar char="Þ"/>
            </a:pPr>
            <a:r>
              <a:rPr lang="en-US" sz="2500" b="1" dirty="0">
                <a:solidFill>
                  <a:srgbClr val="FF0000"/>
                </a:solidFill>
              </a:rPr>
              <a:t> high consistency between the 3 </a:t>
            </a:r>
            <a:r>
              <a:rPr lang="en-US" sz="2500" b="1" dirty="0" err="1">
                <a:solidFill>
                  <a:srgbClr val="FF0000"/>
                </a:solidFill>
              </a:rPr>
              <a:t>metop</a:t>
            </a:r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500" b="1" dirty="0">
                <a:solidFill>
                  <a:srgbClr val="FF0000"/>
                </a:solidFill>
              </a:rPr>
              <a:t>Regular increase of the temperature since 2008: +0.4K</a:t>
            </a:r>
          </a:p>
          <a:p>
            <a:pPr marL="285750" lvl="0" indent="-285750">
              <a:buFont typeface="Symbol" pitchFamily="2" charset="2"/>
              <a:buChar char="Þ"/>
            </a:pPr>
            <a:endParaRPr lang="en-US" sz="2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30EC96-55E3-3143-A664-3CBC02E4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0" y="714230"/>
            <a:ext cx="5623449" cy="39334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2963"/>
            <a:ext cx="12191999" cy="57548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Evolution of the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sea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surface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temperature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over the 2007-2020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period</a:t>
            </a:r>
            <a:endParaRPr lang="fr-FR" sz="30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53DF3D-3354-D944-9058-F485B08E3F46}"/>
              </a:ext>
            </a:extLst>
          </p:cNvPr>
          <p:cNvSpPr txBox="1"/>
          <p:nvPr/>
        </p:nvSpPr>
        <p:spPr>
          <a:xfrm>
            <a:off x="929897" y="3610807"/>
            <a:ext cx="495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OSTIA: L4 </a:t>
            </a:r>
            <a:r>
              <a:rPr lang="fr-FR" sz="1500" dirty="0" err="1"/>
              <a:t>monthly</a:t>
            </a:r>
            <a:r>
              <a:rPr lang="fr-FR" sz="1500" dirty="0"/>
              <a:t> 0.25°x0.25° </a:t>
            </a:r>
            <a:r>
              <a:rPr lang="fr-FR" sz="1500" dirty="0" err="1"/>
              <a:t>reanalysis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endParaRPr lang="fr-FR" sz="1500" dirty="0"/>
          </a:p>
          <a:p>
            <a:r>
              <a:rPr lang="fr-FR" sz="1500" dirty="0"/>
              <a:t>AVHRR, AVHRR_GAC, AVHRR_LAC, IASI-L2, SEVIRI, TMI, </a:t>
            </a:r>
            <a:r>
              <a:rPr lang="fr-FR" sz="1500" dirty="0" err="1"/>
              <a:t>GOES_Imager</a:t>
            </a:r>
            <a:r>
              <a:rPr lang="fr-FR" sz="1500" dirty="0"/>
              <a:t>, SSMIS, SSM/I</a:t>
            </a:r>
          </a:p>
          <a:p>
            <a:endParaRPr 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3FA1BD-03C5-DD49-879E-65FC40E9BFB1}"/>
              </a:ext>
            </a:extLst>
          </p:cNvPr>
          <p:cNvSpPr txBox="1"/>
          <p:nvPr/>
        </p:nvSpPr>
        <p:spPr>
          <a:xfrm>
            <a:off x="484497" y="6459797"/>
            <a:ext cx="950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OSTIA data </a:t>
            </a:r>
            <a:r>
              <a:rPr lang="fr-FR" sz="1000" dirty="0" err="1"/>
              <a:t>were</a:t>
            </a:r>
            <a:r>
              <a:rPr lang="fr-FR" sz="1000" dirty="0"/>
              <a:t> </a:t>
            </a:r>
            <a:r>
              <a:rPr lang="fr-FR" sz="1000" dirty="0" err="1"/>
              <a:t>provided</a:t>
            </a:r>
            <a:r>
              <a:rPr lang="fr-FR" sz="1000" dirty="0"/>
              <a:t> by GHRSST, Met Office and CMEMS</a:t>
            </a:r>
          </a:p>
          <a:p>
            <a:r>
              <a:rPr lang="fr-FR" sz="1000" dirty="0"/>
              <a:t>AIRS: AIRS/Aqua L3 </a:t>
            </a:r>
            <a:r>
              <a:rPr lang="fr-FR" sz="1000" dirty="0" err="1"/>
              <a:t>Monthly</a:t>
            </a:r>
            <a:r>
              <a:rPr lang="fr-FR" sz="1000" dirty="0"/>
              <a:t> Standard Physical </a:t>
            </a:r>
            <a:r>
              <a:rPr lang="fr-FR" sz="1000" dirty="0" err="1"/>
              <a:t>Retrieval</a:t>
            </a:r>
            <a:r>
              <a:rPr lang="fr-FR" sz="1000" dirty="0"/>
              <a:t> (AIRS-</a:t>
            </a:r>
            <a:r>
              <a:rPr lang="fr-FR" sz="1000" dirty="0" err="1"/>
              <a:t>only</a:t>
            </a:r>
            <a:r>
              <a:rPr lang="fr-FR" sz="1000" dirty="0"/>
              <a:t>) 1 </a:t>
            </a:r>
            <a:r>
              <a:rPr lang="fr-FR" sz="1000" dirty="0" err="1"/>
              <a:t>degree</a:t>
            </a:r>
            <a:r>
              <a:rPr lang="fr-FR" sz="1000" dirty="0"/>
              <a:t> x 1 </a:t>
            </a:r>
            <a:r>
              <a:rPr lang="fr-FR" sz="1000" dirty="0" err="1"/>
              <a:t>degree</a:t>
            </a:r>
            <a:r>
              <a:rPr lang="fr-FR" sz="1000" dirty="0"/>
              <a:t> V006, https://</a:t>
            </a:r>
            <a:r>
              <a:rPr lang="fr-FR" sz="1000" dirty="0" err="1"/>
              <a:t>disc.gsfc.nasa.gov</a:t>
            </a:r>
            <a:r>
              <a:rPr lang="fr-FR" sz="1000" dirty="0"/>
              <a:t>/</a:t>
            </a:r>
            <a:r>
              <a:rPr lang="fr-FR" sz="1000" dirty="0" err="1"/>
              <a:t>datasets</a:t>
            </a:r>
            <a:r>
              <a:rPr lang="fr-FR" sz="1000" dirty="0"/>
              <a:t>/AIRS3STM_006/</a:t>
            </a:r>
            <a:r>
              <a:rPr lang="fr-FR" sz="1000" dirty="0" err="1"/>
              <a:t>summary?keywords</a:t>
            </a:r>
            <a:r>
              <a:rPr lang="fr-FR" sz="1000" dirty="0"/>
              <a:t>=AIRS%20L3</a:t>
            </a:r>
          </a:p>
          <a:p>
            <a:endParaRPr lang="fr-FR" sz="1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412EEB-1376-2B4A-A898-7EABE8E4A064}"/>
              </a:ext>
            </a:extLst>
          </p:cNvPr>
          <p:cNvSpPr txBox="1"/>
          <p:nvPr/>
        </p:nvSpPr>
        <p:spPr>
          <a:xfrm>
            <a:off x="263001" y="4668928"/>
            <a:ext cx="691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/>
              <a:t>Global </a:t>
            </a:r>
            <a:r>
              <a:rPr lang="fr-FR" sz="2200" b="1" dirty="0" err="1"/>
              <a:t>temperature</a:t>
            </a:r>
            <a:r>
              <a:rPr lang="fr-FR" sz="2200" b="1" dirty="0"/>
              <a:t> </a:t>
            </a:r>
            <a:r>
              <a:rPr lang="fr-FR" sz="2200" b="1" dirty="0" err="1"/>
              <a:t>anomaly</a:t>
            </a:r>
            <a:r>
              <a:rPr lang="fr-FR" sz="2200" b="1" dirty="0"/>
              <a:t> time </a:t>
            </a:r>
            <a:r>
              <a:rPr lang="fr-FR" sz="2200" b="1" dirty="0" err="1"/>
              <a:t>series</a:t>
            </a:r>
            <a:r>
              <a:rPr lang="fr-FR" sz="2200" b="1" dirty="0"/>
              <a:t>  (</a:t>
            </a:r>
            <a:r>
              <a:rPr lang="fr-FR" sz="2200" b="1" dirty="0" err="1"/>
              <a:t>ref</a:t>
            </a:r>
            <a:r>
              <a:rPr lang="fr-FR" sz="2200" b="1" dirty="0"/>
              <a:t>=2008-2020)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4E076E-32BE-354E-B1B2-B1AB812A4AAB}"/>
              </a:ext>
            </a:extLst>
          </p:cNvPr>
          <p:cNvSpPr txBox="1"/>
          <p:nvPr/>
        </p:nvSpPr>
        <p:spPr>
          <a:xfrm>
            <a:off x="459749" y="5133475"/>
            <a:ext cx="115907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500" b="1">
                <a:solidFill>
                  <a:srgbClr val="FF0000"/>
                </a:solidFill>
              </a:rPr>
              <a:t> Regular increase of the temperature since 2008: +0.4K</a:t>
            </a:r>
            <a:endParaRPr lang="fr-FR" sz="2500" b="1">
              <a:solidFill>
                <a:srgbClr val="FF0000"/>
              </a:solidFill>
            </a:endParaRPr>
          </a:p>
          <a:p>
            <a:pPr marL="285750" indent="-28575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IASI consistent </a:t>
            </a:r>
            <a:r>
              <a:rPr lang="fr-FR" sz="2500" b="1" dirty="0" err="1">
                <a:solidFill>
                  <a:srgbClr val="FF0000"/>
                </a:solidFill>
              </a:rPr>
              <a:t>with</a:t>
            </a:r>
            <a:r>
              <a:rPr lang="fr-FR" sz="2500" b="1" dirty="0">
                <a:solidFill>
                  <a:srgbClr val="FF0000"/>
                </a:solidFill>
              </a:rPr>
              <a:t> OSTIA (but </a:t>
            </a:r>
            <a:r>
              <a:rPr lang="fr-FR" sz="2500" b="1" dirty="0" err="1">
                <a:solidFill>
                  <a:srgbClr val="FF0000"/>
                </a:solidFill>
              </a:rPr>
              <a:t>after</a:t>
            </a:r>
            <a:r>
              <a:rPr lang="fr-FR" sz="2500" b="1" dirty="0">
                <a:solidFill>
                  <a:srgbClr val="FF0000"/>
                </a:solidFill>
              </a:rPr>
              <a:t> 2015, IASI anomalies </a:t>
            </a:r>
            <a:r>
              <a:rPr lang="fr-FR" sz="2500" b="1" dirty="0" err="1">
                <a:solidFill>
                  <a:srgbClr val="FF0000"/>
                </a:solidFill>
              </a:rPr>
              <a:t>slightly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larger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than</a:t>
            </a:r>
            <a:r>
              <a:rPr lang="fr-FR" sz="2500" b="1" dirty="0">
                <a:solidFill>
                  <a:srgbClr val="FF0000"/>
                </a:solidFill>
              </a:rPr>
              <a:t> OSTIA) and </a:t>
            </a:r>
            <a:r>
              <a:rPr lang="fr-FR" sz="2500" b="1" dirty="0" err="1">
                <a:solidFill>
                  <a:srgbClr val="FF0000"/>
                </a:solidFill>
              </a:rPr>
              <a:t>with</a:t>
            </a:r>
            <a:r>
              <a:rPr lang="fr-FR" sz="2500" b="1" dirty="0">
                <a:solidFill>
                  <a:srgbClr val="FF0000"/>
                </a:solidFill>
              </a:rPr>
              <a:t> AIRS</a:t>
            </a:r>
          </a:p>
        </p:txBody>
      </p:sp>
    </p:spTree>
    <p:extLst>
      <p:ext uri="{BB962C8B-B14F-4D97-AF65-F5344CB8AC3E}">
        <p14:creationId xmlns:p14="http://schemas.microsoft.com/office/powerpoint/2010/main" val="98066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88607F9-92B2-514C-9D57-AC666768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0" y="714230"/>
            <a:ext cx="5623449" cy="39334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2962"/>
            <a:ext cx="12191999" cy="52595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Evolution of the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sea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surface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temperature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over the 2007-2020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period</a:t>
            </a:r>
            <a:endParaRPr lang="fr-FR" sz="30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53DF3D-3354-D944-9058-F485B08E3F46}"/>
              </a:ext>
            </a:extLst>
          </p:cNvPr>
          <p:cNvSpPr txBox="1"/>
          <p:nvPr/>
        </p:nvSpPr>
        <p:spPr>
          <a:xfrm>
            <a:off x="717622" y="3643465"/>
            <a:ext cx="495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OSTIA: L4 </a:t>
            </a:r>
            <a:r>
              <a:rPr lang="fr-FR" sz="1500" dirty="0" err="1"/>
              <a:t>monthly</a:t>
            </a:r>
            <a:r>
              <a:rPr lang="fr-FR" sz="1500" dirty="0"/>
              <a:t> 0.25°x0.25° </a:t>
            </a:r>
            <a:r>
              <a:rPr lang="fr-FR" sz="1500" dirty="0" err="1"/>
              <a:t>reanalysis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endParaRPr lang="fr-FR" sz="1500" dirty="0"/>
          </a:p>
          <a:p>
            <a:r>
              <a:rPr lang="fr-FR" sz="1500" dirty="0"/>
              <a:t>AVHRR, AVHRR_GAC, AVHRR_LAC, IASI-L2, SEVIRI, TMI, </a:t>
            </a:r>
            <a:r>
              <a:rPr lang="fr-FR" sz="1500" dirty="0" err="1"/>
              <a:t>GOES_Imager</a:t>
            </a:r>
            <a:r>
              <a:rPr lang="fr-FR" sz="1500" dirty="0"/>
              <a:t>, SSMIS, SSM/I</a:t>
            </a:r>
          </a:p>
          <a:p>
            <a:endParaRPr 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3FA1BD-03C5-DD49-879E-65FC40E9BFB1}"/>
              </a:ext>
            </a:extLst>
          </p:cNvPr>
          <p:cNvSpPr txBox="1"/>
          <p:nvPr/>
        </p:nvSpPr>
        <p:spPr>
          <a:xfrm>
            <a:off x="484497" y="6459797"/>
            <a:ext cx="950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OSTIA data </a:t>
            </a:r>
            <a:r>
              <a:rPr lang="fr-FR" sz="1000" dirty="0" err="1"/>
              <a:t>were</a:t>
            </a:r>
            <a:r>
              <a:rPr lang="fr-FR" sz="1000" dirty="0"/>
              <a:t> </a:t>
            </a:r>
            <a:r>
              <a:rPr lang="fr-FR" sz="1000" dirty="0" err="1"/>
              <a:t>provided</a:t>
            </a:r>
            <a:r>
              <a:rPr lang="fr-FR" sz="1000" dirty="0"/>
              <a:t> by GHRSST, Met Office and CMEMS</a:t>
            </a:r>
          </a:p>
          <a:p>
            <a:r>
              <a:rPr lang="fr-FR" sz="1000" dirty="0"/>
              <a:t>AIRS: AIRS/Aqua L3 </a:t>
            </a:r>
            <a:r>
              <a:rPr lang="fr-FR" sz="1000" dirty="0" err="1"/>
              <a:t>Monthly</a:t>
            </a:r>
            <a:r>
              <a:rPr lang="fr-FR" sz="1000" dirty="0"/>
              <a:t> Standard Physical </a:t>
            </a:r>
            <a:r>
              <a:rPr lang="fr-FR" sz="1000" dirty="0" err="1"/>
              <a:t>Retrieval</a:t>
            </a:r>
            <a:r>
              <a:rPr lang="fr-FR" sz="1000" dirty="0"/>
              <a:t> (AIRS-</a:t>
            </a:r>
            <a:r>
              <a:rPr lang="fr-FR" sz="1000" dirty="0" err="1"/>
              <a:t>only</a:t>
            </a:r>
            <a:r>
              <a:rPr lang="fr-FR" sz="1000" dirty="0"/>
              <a:t>) 1 </a:t>
            </a:r>
            <a:r>
              <a:rPr lang="fr-FR" sz="1000" dirty="0" err="1"/>
              <a:t>degree</a:t>
            </a:r>
            <a:r>
              <a:rPr lang="fr-FR" sz="1000" dirty="0"/>
              <a:t> x 1 </a:t>
            </a:r>
            <a:r>
              <a:rPr lang="fr-FR" sz="1000" dirty="0" err="1"/>
              <a:t>degree</a:t>
            </a:r>
            <a:r>
              <a:rPr lang="fr-FR" sz="1000" dirty="0"/>
              <a:t> V006, https://</a:t>
            </a:r>
            <a:r>
              <a:rPr lang="fr-FR" sz="1000" dirty="0" err="1"/>
              <a:t>disc.gsfc.nasa.gov</a:t>
            </a:r>
            <a:r>
              <a:rPr lang="fr-FR" sz="1000" dirty="0"/>
              <a:t>/</a:t>
            </a:r>
            <a:r>
              <a:rPr lang="fr-FR" sz="1000" dirty="0" err="1"/>
              <a:t>datasets</a:t>
            </a:r>
            <a:r>
              <a:rPr lang="fr-FR" sz="1000" dirty="0"/>
              <a:t>/AIRS3STM_006/</a:t>
            </a:r>
            <a:r>
              <a:rPr lang="fr-FR" sz="1000" dirty="0" err="1"/>
              <a:t>summary?keywords</a:t>
            </a:r>
            <a:r>
              <a:rPr lang="fr-FR" sz="1000" dirty="0"/>
              <a:t>=AIRS%20L3</a:t>
            </a:r>
          </a:p>
          <a:p>
            <a:endParaRPr lang="fr-FR" sz="1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847D0-A658-0D49-9FD3-77C19B99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93" y="579916"/>
            <a:ext cx="6130557" cy="33398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A412EEB-1376-2B4A-A898-7EABE8E4A064}"/>
              </a:ext>
            </a:extLst>
          </p:cNvPr>
          <p:cNvSpPr txBox="1"/>
          <p:nvPr/>
        </p:nvSpPr>
        <p:spPr>
          <a:xfrm>
            <a:off x="50726" y="4701586"/>
            <a:ext cx="691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/>
              <a:t>Global </a:t>
            </a:r>
            <a:r>
              <a:rPr lang="fr-FR" sz="2200" b="1" dirty="0" err="1"/>
              <a:t>temperature</a:t>
            </a:r>
            <a:r>
              <a:rPr lang="fr-FR" sz="2200" b="1" dirty="0"/>
              <a:t> </a:t>
            </a:r>
            <a:r>
              <a:rPr lang="fr-FR" sz="2200" b="1" dirty="0" err="1"/>
              <a:t>anomaly</a:t>
            </a:r>
            <a:r>
              <a:rPr lang="fr-FR" sz="2200" b="1" dirty="0"/>
              <a:t> time </a:t>
            </a:r>
            <a:r>
              <a:rPr lang="fr-FR" sz="2200" b="1" dirty="0" err="1"/>
              <a:t>series</a:t>
            </a:r>
            <a:r>
              <a:rPr lang="fr-FR" sz="2200" b="1" dirty="0"/>
              <a:t>  (</a:t>
            </a:r>
            <a:r>
              <a:rPr lang="fr-FR" sz="2200" b="1" dirty="0" err="1"/>
              <a:t>ref</a:t>
            </a:r>
            <a:r>
              <a:rPr lang="fr-FR" sz="2200" b="1" dirty="0"/>
              <a:t>=2008-2020)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D8443C-0CEA-2F4E-BF87-40F646FD8A57}"/>
              </a:ext>
            </a:extLst>
          </p:cNvPr>
          <p:cNvSpPr txBox="1"/>
          <p:nvPr/>
        </p:nvSpPr>
        <p:spPr>
          <a:xfrm>
            <a:off x="6131383" y="3880244"/>
            <a:ext cx="6060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﻿1° </a:t>
            </a:r>
            <a:r>
              <a:rPr lang="fr-FR" sz="2200" b="1" dirty="0" err="1"/>
              <a:t>grid</a:t>
            </a:r>
            <a:r>
              <a:rPr lang="fr-FR" sz="2200" b="1" dirty="0"/>
              <a:t>-point </a:t>
            </a:r>
            <a:r>
              <a:rPr lang="fr-FR" sz="2200" b="1" dirty="0" err="1"/>
              <a:t>resolution</a:t>
            </a:r>
            <a:r>
              <a:rPr lang="fr-FR" sz="2200" b="1" dirty="0"/>
              <a:t> IASI trends (decade</a:t>
            </a:r>
            <a:r>
              <a:rPr lang="fr-FR" sz="2200" b="1" baseline="30000" dirty="0"/>
              <a:t>−1</a:t>
            </a:r>
            <a:r>
              <a:rPr lang="fr-FR" sz="2200" b="1" dirty="0"/>
              <a:t>) at the 95% confidence </a:t>
            </a:r>
            <a:r>
              <a:rPr lang="fr-FR" sz="2200" b="1" dirty="0" err="1"/>
              <a:t>level</a:t>
            </a:r>
            <a:r>
              <a:rPr lang="fr-FR" sz="2200" b="1" dirty="0"/>
              <a:t> or more for 2008-2020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4E076E-32BE-354E-B1B2-B1AB812A4AAB}"/>
              </a:ext>
            </a:extLst>
          </p:cNvPr>
          <p:cNvSpPr txBox="1"/>
          <p:nvPr/>
        </p:nvSpPr>
        <p:spPr>
          <a:xfrm>
            <a:off x="1637626" y="5172887"/>
            <a:ext cx="63904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500" b="1" dirty="0">
                <a:solidFill>
                  <a:srgbClr val="FF0000"/>
                </a:solidFill>
              </a:rPr>
              <a:t> trend &gt;0K over the major part of the Ocean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500" b="1" dirty="0">
                <a:solidFill>
                  <a:srgbClr val="FF0000"/>
                </a:solidFill>
              </a:rPr>
              <a:t> increase more pronounced for the Pacific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06ED2F-B338-F547-9E7D-154411B3E235}"/>
              </a:ext>
            </a:extLst>
          </p:cNvPr>
          <p:cNvSpPr txBox="1"/>
          <p:nvPr/>
        </p:nvSpPr>
        <p:spPr>
          <a:xfrm>
            <a:off x="11166093" y="3523125"/>
            <a:ext cx="8935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°C.decade</a:t>
            </a:r>
            <a:r>
              <a:rPr lang="fr-FR" sz="12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148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7393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Conclusion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1A2436-594D-E940-AF68-4D273061FBC5}"/>
              </a:ext>
            </a:extLst>
          </p:cNvPr>
          <p:cNvSpPr txBox="1"/>
          <p:nvPr/>
        </p:nvSpPr>
        <p:spPr>
          <a:xfrm>
            <a:off x="-59960" y="739302"/>
            <a:ext cx="1233690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4747FF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fully physically-based algorithm </a:t>
            </a:r>
            <a:r>
              <a:rPr lang="en-US" sz="2800" b="1" dirty="0">
                <a:solidFill>
                  <a:srgbClr val="4747FF"/>
                </a:solidFill>
              </a:rPr>
              <a:t>has been developed to retrieve nighttime </a:t>
            </a:r>
            <a:r>
              <a:rPr lang="en-US" sz="2800" b="1" dirty="0">
                <a:solidFill>
                  <a:srgbClr val="FF0000"/>
                </a:solidFill>
              </a:rPr>
              <a:t>IASI sea-surface (skin) temperatures</a:t>
            </a:r>
            <a:r>
              <a:rPr lang="en-US" sz="2800" b="1" dirty="0">
                <a:solidFill>
                  <a:srgbClr val="4747FF"/>
                </a:solidFill>
              </a:rPr>
              <a:t> from</a:t>
            </a:r>
            <a:r>
              <a:rPr lang="en-US" sz="2800" b="1" dirty="0">
                <a:solidFill>
                  <a:srgbClr val="FF0000"/>
                </a:solidFill>
              </a:rPr>
              <a:t> short wavelengths </a:t>
            </a:r>
            <a:r>
              <a:rPr lang="en-US" sz="2800" b="1" dirty="0">
                <a:solidFill>
                  <a:srgbClr val="4747FF"/>
                </a:solidFill>
              </a:rPr>
              <a:t>for climate application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000" b="1" dirty="0">
              <a:solidFill>
                <a:srgbClr val="4747F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Accuracy</a:t>
            </a:r>
            <a:r>
              <a:rPr lang="en-US" sz="2800" b="1" dirty="0">
                <a:solidFill>
                  <a:srgbClr val="4747FF"/>
                </a:solidFill>
              </a:rPr>
              <a:t> (bias) and </a:t>
            </a:r>
            <a:r>
              <a:rPr lang="en-US" sz="2800" b="1" dirty="0">
                <a:solidFill>
                  <a:srgbClr val="FF0000"/>
                </a:solidFill>
              </a:rPr>
              <a:t>precision</a:t>
            </a:r>
            <a:r>
              <a:rPr lang="en-US" sz="2800" b="1" dirty="0">
                <a:solidFill>
                  <a:srgbClr val="4747FF"/>
                </a:solidFill>
              </a:rPr>
              <a:t> (standard deviation) has been assessed from collocation with drifter (after skin-to-depth temperature conversion)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000" b="1" dirty="0">
              <a:solidFill>
                <a:srgbClr val="4747F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4747FF"/>
                </a:solidFill>
              </a:rPr>
              <a:t>Robust statistics :  </a:t>
            </a:r>
            <a:r>
              <a:rPr lang="en-US" sz="2800" b="1" dirty="0">
                <a:solidFill>
                  <a:srgbClr val="FF0000"/>
                </a:solidFill>
              </a:rPr>
              <a:t>Median= -0.024K ; RSD=0.25K</a:t>
            </a:r>
            <a:r>
              <a:rPr lang="en-US" sz="2800" b="1" dirty="0">
                <a:solidFill>
                  <a:srgbClr val="4747FF"/>
                </a:solidFill>
              </a:rPr>
              <a:t> (drifter precision-0.2K)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000" b="1" dirty="0">
              <a:solidFill>
                <a:srgbClr val="4747F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Stability</a:t>
            </a:r>
            <a:r>
              <a:rPr lang="en-US" sz="2800" b="1" dirty="0">
                <a:solidFill>
                  <a:srgbClr val="4747FF"/>
                </a:solidFill>
              </a:rPr>
              <a:t> of the time series has also been checked with a deviation &lt; 0.045K.decade-1 (0.025K .decade-1  for Tropics)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000" b="1" dirty="0">
              <a:solidFill>
                <a:srgbClr val="4747FF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4747FF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homogeneity</a:t>
            </a:r>
            <a:r>
              <a:rPr lang="en-US" sz="2800" b="1" dirty="0">
                <a:solidFill>
                  <a:srgbClr val="4747FF"/>
                </a:solidFill>
              </a:rPr>
              <a:t> of the time series is ensured by the remarkable consistency between the </a:t>
            </a:r>
            <a:r>
              <a:rPr lang="en-US" sz="2800" b="1" dirty="0" err="1">
                <a:solidFill>
                  <a:srgbClr val="4747FF"/>
                </a:solidFill>
              </a:rPr>
              <a:t>metop</a:t>
            </a:r>
            <a:r>
              <a:rPr lang="en-US" sz="2800" b="1" dirty="0">
                <a:solidFill>
                  <a:srgbClr val="4747FF"/>
                </a:solidFill>
              </a:rPr>
              <a:t> series </a:t>
            </a:r>
            <a:r>
              <a:rPr lang="en-US" sz="2800" b="1" dirty="0">
                <a:solidFill>
                  <a:srgbClr val="FF0000"/>
                </a:solidFill>
              </a:rPr>
              <a:t>(bias &lt;0.03K and RSD&lt;=0.25K)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0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Night-time SST from IASI is valuable for climate studies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9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</a:rPr>
              <a:t>Can be extended to daytime observation by introducing solar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5809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Perspective: daytime extension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B03759-C404-6D45-BBD5-BE3366849E49}"/>
              </a:ext>
            </a:extLst>
          </p:cNvPr>
          <p:cNvSpPr txBox="1"/>
          <p:nvPr/>
        </p:nvSpPr>
        <p:spPr>
          <a:xfrm>
            <a:off x="114298" y="1047750"/>
            <a:ext cx="11963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4747FF"/>
                </a:solidFill>
              </a:rPr>
              <a:t>Unlike for the radiometers, the numerous “window” channels available with IASI at short wavelengths allow a precise  estimation of the solar contribution  in the RTE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806AB2-610D-F741-9FDF-4C8BAB5A486D}"/>
              </a:ext>
            </a:extLst>
          </p:cNvPr>
          <p:cNvSpPr txBox="1"/>
          <p:nvPr/>
        </p:nvSpPr>
        <p:spPr>
          <a:xfrm>
            <a:off x="114298" y="2258450"/>
            <a:ext cx="6889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0000"/>
                </a:solidFill>
              </a:rPr>
              <a:t>The </a:t>
            </a:r>
            <a:r>
              <a:rPr lang="fr-FR" sz="2500" b="1" dirty="0" err="1">
                <a:solidFill>
                  <a:srgbClr val="FF0000"/>
                </a:solidFill>
              </a:rPr>
              <a:t>solar</a:t>
            </a:r>
            <a:r>
              <a:rPr lang="fr-FR" sz="2500" b="1" dirty="0">
                <a:solidFill>
                  <a:srgbClr val="FF0000"/>
                </a:solidFill>
              </a:rPr>
              <a:t> contribution in th </a:t>
            </a:r>
            <a:r>
              <a:rPr lang="fr-FR" sz="2500" b="1" dirty="0" err="1">
                <a:solidFill>
                  <a:srgbClr val="FF0000"/>
                </a:solidFill>
              </a:rPr>
              <a:t>eRTE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depends</a:t>
            </a:r>
            <a:r>
              <a:rPr lang="fr-FR" sz="2500" b="1" dirty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On the </a:t>
            </a:r>
            <a:r>
              <a:rPr lang="fr-FR" sz="2500" b="1" dirty="0" err="1">
                <a:solidFill>
                  <a:srgbClr val="FF0000"/>
                </a:solidFill>
              </a:rPr>
              <a:t>geometry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sun</a:t>
            </a:r>
            <a:r>
              <a:rPr lang="fr-FR" sz="2500" b="1" dirty="0">
                <a:solidFill>
                  <a:srgbClr val="FF0000"/>
                </a:solidFill>
              </a:rPr>
              <a:t>/satellite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fr-FR" sz="2500" b="1" dirty="0"/>
              <a:t> </a:t>
            </a:r>
            <a:r>
              <a:rPr lang="fr-FR" sz="2500" b="1" dirty="0" err="1"/>
              <a:t>known</a:t>
            </a:r>
            <a:r>
              <a:rPr lang="fr-FR" sz="2500" b="1" dirty="0"/>
              <a:t> </a:t>
            </a:r>
          </a:p>
          <a:p>
            <a:pPr marL="800100" lvl="1" indent="-342900">
              <a:buFont typeface="Symbol" pitchFamily="2" charset="2"/>
              <a:buChar char="Þ"/>
            </a:pPr>
            <a:endParaRPr lang="fr-FR" sz="1000" b="1" dirty="0"/>
          </a:p>
          <a:p>
            <a:pPr marL="342900" indent="-34290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On the </a:t>
            </a:r>
            <a:r>
              <a:rPr lang="fr-FR" sz="2500" b="1" dirty="0" err="1">
                <a:solidFill>
                  <a:srgbClr val="FF0000"/>
                </a:solidFill>
              </a:rPr>
              <a:t>probaility</a:t>
            </a:r>
            <a:r>
              <a:rPr lang="fr-FR" sz="2500" b="1" dirty="0">
                <a:solidFill>
                  <a:srgbClr val="FF0000"/>
                </a:solidFill>
              </a:rPr>
              <a:t> P of </a:t>
            </a:r>
            <a:r>
              <a:rPr lang="fr-FR" sz="2500" b="1" dirty="0" err="1">
                <a:solidFill>
                  <a:srgbClr val="FF0000"/>
                </a:solidFill>
              </a:rPr>
              <a:t>wave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slope</a:t>
            </a:r>
            <a:endParaRPr lang="fr-FR" sz="2500" b="1" dirty="0">
              <a:solidFill>
                <a:srgbClr val="FF0000"/>
              </a:solidFill>
            </a:endParaRPr>
          </a:p>
          <a:p>
            <a:pPr marL="800100" lvl="1" indent="-342900">
              <a:buFont typeface="Symbol" pitchFamily="2" charset="2"/>
              <a:buChar char="Þ"/>
            </a:pPr>
            <a:r>
              <a:rPr lang="fr-FR" sz="2500" b="1" dirty="0" err="1"/>
              <a:t>Unknown</a:t>
            </a:r>
            <a:r>
              <a:rPr lang="fr-FR" sz="2500" b="1" dirty="0"/>
              <a:t> (but </a:t>
            </a:r>
            <a:r>
              <a:rPr lang="fr-FR" sz="2500" b="1" dirty="0" err="1"/>
              <a:t>exitising</a:t>
            </a:r>
            <a:r>
              <a:rPr lang="fr-FR" sz="2500" b="1" dirty="0"/>
              <a:t> </a:t>
            </a:r>
            <a:r>
              <a:rPr lang="fr-FR" sz="2500" b="1" dirty="0" err="1"/>
              <a:t>parametrizations</a:t>
            </a:r>
            <a:r>
              <a:rPr lang="fr-FR" sz="2500" b="1" dirty="0"/>
              <a:t>, </a:t>
            </a:r>
            <a:r>
              <a:rPr lang="fr-FR" sz="2500" b="1" dirty="0" err="1"/>
              <a:t>e.g</a:t>
            </a:r>
            <a:r>
              <a:rPr lang="fr-FR" sz="2500" b="1" dirty="0"/>
              <a:t>. </a:t>
            </a:r>
            <a:r>
              <a:rPr lang="fr-FR" sz="2500" b="1" dirty="0" err="1"/>
              <a:t>Cox&amp;Munck</a:t>
            </a:r>
            <a:r>
              <a:rPr lang="fr-FR" sz="2500" b="1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54A7AF-A173-6244-B85F-249B9110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38" y="3047490"/>
            <a:ext cx="4417483" cy="30954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83AB8E-09DE-5440-9F8A-A1E95F461E73}"/>
              </a:ext>
            </a:extLst>
          </p:cNvPr>
          <p:cNvSpPr txBox="1"/>
          <p:nvPr/>
        </p:nvSpPr>
        <p:spPr>
          <a:xfrm>
            <a:off x="7637650" y="2042874"/>
            <a:ext cx="4181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SST </a:t>
            </a:r>
            <a:r>
              <a:rPr lang="fr-FR" sz="2200" b="1" dirty="0" err="1"/>
              <a:t>retrieval</a:t>
            </a:r>
            <a:r>
              <a:rPr lang="fr-FR" sz="2200" b="1" dirty="0"/>
              <a:t> </a:t>
            </a:r>
            <a:r>
              <a:rPr lang="fr-FR" sz="2200" b="1" dirty="0" err="1"/>
              <a:t>channel</a:t>
            </a:r>
            <a:r>
              <a:rPr lang="fr-FR" sz="2200" b="1" dirty="0"/>
              <a:t> by </a:t>
            </a:r>
            <a:r>
              <a:rPr lang="fr-FR" sz="2200" b="1" dirty="0" err="1"/>
              <a:t>channel</a:t>
            </a:r>
            <a:r>
              <a:rPr lang="fr-FR" sz="2200" b="1" dirty="0"/>
              <a:t> </a:t>
            </a:r>
            <a:r>
              <a:rPr lang="fr-FR" sz="2200" b="1" dirty="0" err="1"/>
              <a:t>when</a:t>
            </a:r>
            <a:r>
              <a:rPr lang="fr-FR" sz="2200" b="1" dirty="0"/>
              <a:t> the </a:t>
            </a:r>
            <a:r>
              <a:rPr lang="fr-FR" sz="2200" b="1" dirty="0" err="1"/>
              <a:t>solar</a:t>
            </a:r>
            <a:r>
              <a:rPr lang="fr-FR" sz="2200" b="1" dirty="0"/>
              <a:t> contribution </a:t>
            </a:r>
            <a:r>
              <a:rPr lang="fr-FR" sz="2200" b="1" dirty="0" err="1"/>
              <a:t>is</a:t>
            </a:r>
            <a:r>
              <a:rPr lang="fr-FR" sz="2200" b="1" dirty="0"/>
              <a:t> not </a:t>
            </a:r>
            <a:r>
              <a:rPr lang="fr-FR" sz="2200" b="1" dirty="0" err="1"/>
              <a:t>taken</a:t>
            </a:r>
            <a:r>
              <a:rPr lang="fr-FR" sz="2200" b="1" dirty="0"/>
              <a:t> </a:t>
            </a:r>
            <a:r>
              <a:rPr lang="fr-FR" sz="2200" b="1" dirty="0" err="1"/>
              <a:t>into</a:t>
            </a:r>
            <a:r>
              <a:rPr lang="fr-FR" sz="2200" b="1" dirty="0"/>
              <a:t> </a:t>
            </a:r>
            <a:r>
              <a:rPr lang="fr-FR" sz="2200" b="1" dirty="0" err="1"/>
              <a:t>account</a:t>
            </a:r>
            <a:r>
              <a:rPr lang="fr-FR" sz="2200" b="1" dirty="0"/>
              <a:t>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5057560-EAC5-214E-9876-74752B4CE236}"/>
              </a:ext>
            </a:extLst>
          </p:cNvPr>
          <p:cNvCxnSpPr>
            <a:cxnSpLocks/>
          </p:cNvCxnSpPr>
          <p:nvPr/>
        </p:nvCxnSpPr>
        <p:spPr>
          <a:xfrm flipV="1">
            <a:off x="7029518" y="3814548"/>
            <a:ext cx="4584344" cy="148382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AF66125-88A2-3E47-BF6D-4B84BF8A388A}"/>
              </a:ext>
            </a:extLst>
          </p:cNvPr>
          <p:cNvSpPr txBox="1"/>
          <p:nvPr/>
        </p:nvSpPr>
        <p:spPr>
          <a:xfrm>
            <a:off x="4275051" y="5288642"/>
            <a:ext cx="3641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err="1"/>
              <a:t>Error</a:t>
            </a:r>
            <a:r>
              <a:rPr lang="fr-FR" sz="3000" b="1" dirty="0"/>
              <a:t> of up to 15-20K!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87E724-84F0-A14D-A13E-2016ADB7A6B3}"/>
              </a:ext>
            </a:extLst>
          </p:cNvPr>
          <p:cNvSpPr txBox="1"/>
          <p:nvPr/>
        </p:nvSpPr>
        <p:spPr>
          <a:xfrm>
            <a:off x="114298" y="6295946"/>
            <a:ext cx="362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Capelle and Hartmann, </a:t>
            </a:r>
            <a:r>
              <a:rPr lang="fr-FR" dirty="0" err="1"/>
              <a:t>subm</a:t>
            </a:r>
            <a:r>
              <a:rPr lang="fr-FR" dirty="0"/>
              <a:t>. to JGR</a:t>
            </a:r>
          </a:p>
        </p:txBody>
      </p:sp>
    </p:spTree>
    <p:extLst>
      <p:ext uri="{BB962C8B-B14F-4D97-AF65-F5344CB8AC3E}">
        <p14:creationId xmlns:p14="http://schemas.microsoft.com/office/powerpoint/2010/main" val="37161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A971491-24E1-4F49-AE61-C616E218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55" y="3013528"/>
            <a:ext cx="4797971" cy="33621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Perspective: daytime extension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B03759-C404-6D45-BBD5-BE3366849E49}"/>
              </a:ext>
            </a:extLst>
          </p:cNvPr>
          <p:cNvSpPr txBox="1"/>
          <p:nvPr/>
        </p:nvSpPr>
        <p:spPr>
          <a:xfrm>
            <a:off x="114298" y="1047750"/>
            <a:ext cx="11963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4747FF"/>
                </a:solidFill>
              </a:rPr>
              <a:t>Unlike for the radiometers, the numerous “window” channels available with IASI at short wavelengths allow a precise  estimation of the solar contribution  in the RTE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806AB2-610D-F741-9FDF-4C8BAB5A486D}"/>
              </a:ext>
            </a:extLst>
          </p:cNvPr>
          <p:cNvSpPr txBox="1"/>
          <p:nvPr/>
        </p:nvSpPr>
        <p:spPr>
          <a:xfrm>
            <a:off x="114298" y="2258450"/>
            <a:ext cx="68895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0000"/>
                </a:solidFill>
              </a:rPr>
              <a:t>The </a:t>
            </a:r>
            <a:r>
              <a:rPr lang="fr-FR" sz="2500" b="1" dirty="0" err="1">
                <a:solidFill>
                  <a:srgbClr val="FF0000"/>
                </a:solidFill>
              </a:rPr>
              <a:t>solar</a:t>
            </a:r>
            <a:r>
              <a:rPr lang="fr-FR" sz="2500" b="1" dirty="0">
                <a:solidFill>
                  <a:srgbClr val="FF0000"/>
                </a:solidFill>
              </a:rPr>
              <a:t> contribution in th </a:t>
            </a:r>
            <a:r>
              <a:rPr lang="fr-FR" sz="2500" b="1" dirty="0" err="1">
                <a:solidFill>
                  <a:srgbClr val="FF0000"/>
                </a:solidFill>
              </a:rPr>
              <a:t>eRTE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depends</a:t>
            </a:r>
            <a:r>
              <a:rPr lang="fr-FR" sz="2500" b="1" dirty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On the </a:t>
            </a:r>
            <a:r>
              <a:rPr lang="fr-FR" sz="2500" b="1" dirty="0" err="1">
                <a:solidFill>
                  <a:srgbClr val="FF0000"/>
                </a:solidFill>
              </a:rPr>
              <a:t>geometry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sun</a:t>
            </a:r>
            <a:r>
              <a:rPr lang="fr-FR" sz="2500" b="1" dirty="0">
                <a:solidFill>
                  <a:srgbClr val="FF0000"/>
                </a:solidFill>
              </a:rPr>
              <a:t>/satellite</a:t>
            </a:r>
          </a:p>
          <a:p>
            <a:pPr marL="800100" lvl="1" indent="-342900">
              <a:buFont typeface="Symbol" pitchFamily="2" charset="2"/>
              <a:buChar char="Þ"/>
            </a:pPr>
            <a:r>
              <a:rPr lang="fr-FR" sz="2500" b="1" dirty="0"/>
              <a:t> </a:t>
            </a:r>
            <a:r>
              <a:rPr lang="fr-FR" sz="2500" b="1" dirty="0" err="1"/>
              <a:t>known</a:t>
            </a:r>
            <a:r>
              <a:rPr lang="fr-FR" sz="2500" b="1" dirty="0"/>
              <a:t> </a:t>
            </a:r>
          </a:p>
          <a:p>
            <a:pPr marL="800100" lvl="1" indent="-342900">
              <a:buFont typeface="Symbol" pitchFamily="2" charset="2"/>
              <a:buChar char="Þ"/>
            </a:pPr>
            <a:endParaRPr lang="fr-FR" sz="1000" b="1" dirty="0"/>
          </a:p>
          <a:p>
            <a:pPr marL="342900" indent="-34290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On the </a:t>
            </a:r>
            <a:r>
              <a:rPr lang="fr-FR" sz="2500" b="1" dirty="0" err="1">
                <a:solidFill>
                  <a:srgbClr val="FF0000"/>
                </a:solidFill>
              </a:rPr>
              <a:t>probaility</a:t>
            </a:r>
            <a:r>
              <a:rPr lang="fr-FR" sz="2500" b="1" dirty="0">
                <a:solidFill>
                  <a:srgbClr val="FF0000"/>
                </a:solidFill>
              </a:rPr>
              <a:t> P of </a:t>
            </a:r>
            <a:r>
              <a:rPr lang="fr-FR" sz="2500" b="1" dirty="0" err="1">
                <a:solidFill>
                  <a:srgbClr val="FF0000"/>
                </a:solidFill>
              </a:rPr>
              <a:t>wave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slope</a:t>
            </a:r>
            <a:endParaRPr lang="fr-FR" sz="2500" b="1" dirty="0">
              <a:solidFill>
                <a:srgbClr val="FF0000"/>
              </a:solidFill>
            </a:endParaRPr>
          </a:p>
          <a:p>
            <a:pPr marL="800100" lvl="1" indent="-342900">
              <a:buFont typeface="Symbol" pitchFamily="2" charset="2"/>
              <a:buChar char="Þ"/>
            </a:pPr>
            <a:r>
              <a:rPr lang="fr-FR" sz="2500" b="1" dirty="0" err="1"/>
              <a:t>Unknown</a:t>
            </a:r>
            <a:r>
              <a:rPr lang="fr-FR" sz="2500" b="1" dirty="0"/>
              <a:t> (but </a:t>
            </a:r>
            <a:r>
              <a:rPr lang="fr-FR" sz="2500" b="1" dirty="0" err="1"/>
              <a:t>exitising</a:t>
            </a:r>
            <a:r>
              <a:rPr lang="fr-FR" sz="2500" b="1" dirty="0"/>
              <a:t> </a:t>
            </a:r>
            <a:r>
              <a:rPr lang="fr-FR" sz="2500" b="1" dirty="0" err="1"/>
              <a:t>parametrizations</a:t>
            </a:r>
            <a:r>
              <a:rPr lang="fr-FR" sz="2500" b="1" dirty="0"/>
              <a:t>, </a:t>
            </a:r>
            <a:r>
              <a:rPr lang="fr-FR" sz="2500" b="1" dirty="0" err="1"/>
              <a:t>e.g</a:t>
            </a:r>
            <a:r>
              <a:rPr lang="fr-FR" sz="2500" b="1" dirty="0"/>
              <a:t>. </a:t>
            </a:r>
            <a:r>
              <a:rPr lang="fr-FR" sz="2500" b="1" dirty="0" err="1"/>
              <a:t>Cox&amp;Munck</a:t>
            </a:r>
            <a:r>
              <a:rPr lang="fr-FR" sz="2500" b="1" dirty="0"/>
              <a:t>)</a:t>
            </a:r>
          </a:p>
          <a:p>
            <a:pPr marL="342900" indent="-342900">
              <a:buFont typeface="Symbol" pitchFamily="2" charset="2"/>
              <a:buChar char="Þ"/>
            </a:pPr>
            <a:endParaRPr lang="fr-FR" sz="2500" b="1" dirty="0"/>
          </a:p>
          <a:p>
            <a:pPr marL="342900" indent="-34290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Ts</a:t>
            </a:r>
            <a:r>
              <a:rPr lang="fr-FR" sz="2500" b="1" dirty="0">
                <a:solidFill>
                  <a:srgbClr val="FF0000"/>
                </a:solidFill>
              </a:rPr>
              <a:t> and P are </a:t>
            </a:r>
            <a:r>
              <a:rPr lang="fr-FR" sz="2500" b="1" dirty="0" err="1">
                <a:solidFill>
                  <a:srgbClr val="FF0000"/>
                </a:solidFill>
              </a:rPr>
              <a:t>determined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simultaneously</a:t>
            </a:r>
            <a:r>
              <a:rPr lang="fr-FR" sz="2500" b="1" dirty="0">
                <a:solidFill>
                  <a:srgbClr val="FF0000"/>
                </a:solidFill>
              </a:rPr>
              <a:t> by least square </a:t>
            </a:r>
            <a:r>
              <a:rPr lang="fr-FR" sz="2500" b="1" dirty="0" err="1">
                <a:solidFill>
                  <a:srgbClr val="FF0000"/>
                </a:solidFill>
              </a:rPr>
              <a:t>method</a:t>
            </a:r>
            <a:endParaRPr lang="fr-FR" sz="2500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3AB8E-09DE-5440-9F8A-A1E95F461E73}"/>
              </a:ext>
            </a:extLst>
          </p:cNvPr>
          <p:cNvSpPr txBox="1"/>
          <p:nvPr/>
        </p:nvSpPr>
        <p:spPr>
          <a:xfrm>
            <a:off x="6981802" y="2153160"/>
            <a:ext cx="5330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>
                <a:solidFill>
                  <a:srgbClr val="FF0000"/>
                </a:solidFill>
              </a:rPr>
              <a:t>solar</a:t>
            </a:r>
            <a:r>
              <a:rPr lang="fr-FR" sz="2200" b="1" dirty="0">
                <a:solidFill>
                  <a:srgbClr val="FF0000"/>
                </a:solidFill>
              </a:rPr>
              <a:t> contribution </a:t>
            </a:r>
            <a:r>
              <a:rPr lang="fr-FR" sz="2200" b="1" dirty="0" err="1">
                <a:solidFill>
                  <a:srgbClr val="FF0000"/>
                </a:solidFill>
              </a:rPr>
              <a:t>is</a:t>
            </a:r>
            <a:r>
              <a:rPr lang="fr-FR" sz="2200" b="1" dirty="0">
                <a:solidFill>
                  <a:srgbClr val="FF0000"/>
                </a:solidFill>
              </a:rPr>
              <a:t> not </a:t>
            </a:r>
            <a:r>
              <a:rPr lang="fr-FR" sz="2200" b="1" dirty="0" err="1">
                <a:solidFill>
                  <a:srgbClr val="FF0000"/>
                </a:solidFill>
              </a:rPr>
              <a:t>taken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b="1" dirty="0" err="1">
                <a:solidFill>
                  <a:srgbClr val="FF0000"/>
                </a:solidFill>
              </a:rPr>
              <a:t>into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b="1" dirty="0" err="1">
                <a:solidFill>
                  <a:srgbClr val="FF0000"/>
                </a:solidFill>
              </a:rPr>
              <a:t>account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00B050"/>
                </a:solidFill>
              </a:rPr>
              <a:t>Solar contribution </a:t>
            </a:r>
            <a:r>
              <a:rPr lang="fr-FR" sz="2200" b="1" dirty="0" err="1">
                <a:solidFill>
                  <a:srgbClr val="00B050"/>
                </a:solidFill>
              </a:rPr>
              <a:t>taken</a:t>
            </a:r>
            <a:r>
              <a:rPr lang="fr-FR" sz="2200" b="1" dirty="0">
                <a:solidFill>
                  <a:srgbClr val="00B050"/>
                </a:solidFill>
              </a:rPr>
              <a:t> </a:t>
            </a:r>
            <a:r>
              <a:rPr lang="fr-FR" sz="2200" b="1" dirty="0" err="1">
                <a:solidFill>
                  <a:srgbClr val="00B050"/>
                </a:solidFill>
              </a:rPr>
              <a:t>into</a:t>
            </a:r>
            <a:r>
              <a:rPr lang="fr-FR" sz="2200" b="1" dirty="0">
                <a:solidFill>
                  <a:srgbClr val="00B050"/>
                </a:solidFill>
              </a:rPr>
              <a:t> </a:t>
            </a:r>
            <a:r>
              <a:rPr lang="fr-FR" sz="2200" b="1" dirty="0" err="1">
                <a:solidFill>
                  <a:srgbClr val="00B050"/>
                </a:solidFill>
              </a:rPr>
              <a:t>account</a:t>
            </a:r>
            <a:endParaRPr lang="fr-FR" sz="2200" b="1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C709E8-4530-9941-A414-477C6D93F132}"/>
              </a:ext>
            </a:extLst>
          </p:cNvPr>
          <p:cNvSpPr txBox="1"/>
          <p:nvPr/>
        </p:nvSpPr>
        <p:spPr>
          <a:xfrm>
            <a:off x="114298" y="6295946"/>
            <a:ext cx="362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Capelle and Hartmann, </a:t>
            </a:r>
            <a:r>
              <a:rPr lang="fr-FR" dirty="0" err="1"/>
              <a:t>subm</a:t>
            </a:r>
            <a:r>
              <a:rPr lang="fr-FR" dirty="0"/>
              <a:t>. to JGR</a:t>
            </a:r>
          </a:p>
        </p:txBody>
      </p:sp>
    </p:spTree>
    <p:extLst>
      <p:ext uri="{BB962C8B-B14F-4D97-AF65-F5344CB8AC3E}">
        <p14:creationId xmlns:p14="http://schemas.microsoft.com/office/powerpoint/2010/main" val="35800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7F552-AE09-004F-8EFB-D3122C00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84" y="1120269"/>
            <a:ext cx="7788252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6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key parameter in the long term monitoring  of the climate evolution</a:t>
            </a:r>
          </a:p>
          <a:p>
            <a:pPr>
              <a:buFont typeface="Wingdings" pitchFamily="2" charset="2"/>
              <a:buChar char="Ø"/>
            </a:pPr>
            <a:endParaRPr lang="en-US" sz="5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The knowledge of its geographical and time variations is essential in the climate models</a:t>
            </a:r>
          </a:p>
          <a:p>
            <a:pPr>
              <a:buFont typeface="Wingdings" pitchFamily="2" charset="2"/>
              <a:buChar char="Ø"/>
            </a:pPr>
            <a:endParaRPr lang="en-US" sz="6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6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IASI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can provide valuable contribution thanks  to its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planned long time series</a:t>
            </a:r>
            <a:r>
              <a:rPr lang="en-US" sz="3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and its </a:t>
            </a:r>
            <a:r>
              <a:rPr lang="en-US" b="1" dirty="0">
                <a:solidFill>
                  <a:srgbClr val="FF0000"/>
                </a:solidFill>
              </a:rPr>
              <a:t>exceptional stability</a:t>
            </a:r>
            <a:r>
              <a:rPr lang="en-US" dirty="0"/>
              <a:t> </a:t>
            </a:r>
            <a:r>
              <a:rPr lang="en-US" sz="3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of both the spectral and radiometric calibrations </a:t>
            </a: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FA703BE2-B6C3-BF4C-BC6A-5092F4ADAB25}"/>
              </a:ext>
            </a:extLst>
          </p:cNvPr>
          <p:cNvSpPr/>
          <p:nvPr/>
        </p:nvSpPr>
        <p:spPr>
          <a:xfrm>
            <a:off x="1558637" y="5593468"/>
            <a:ext cx="8839200" cy="120753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59E18B-4C16-D14B-9C33-11B27FDD9F8C}"/>
              </a:ext>
            </a:extLst>
          </p:cNvPr>
          <p:cNvSpPr txBox="1"/>
          <p:nvPr/>
        </p:nvSpPr>
        <p:spPr>
          <a:xfrm>
            <a:off x="2277594" y="5480537"/>
            <a:ext cx="6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2006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FC6F94-8389-A243-BE6D-68C389E4348C}"/>
              </a:ext>
            </a:extLst>
          </p:cNvPr>
          <p:cNvSpPr txBox="1"/>
          <p:nvPr/>
        </p:nvSpPr>
        <p:spPr>
          <a:xfrm>
            <a:off x="3392019" y="5480537"/>
            <a:ext cx="6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F4E4C5-6115-904A-9333-8AAD07970E38}"/>
              </a:ext>
            </a:extLst>
          </p:cNvPr>
          <p:cNvSpPr txBox="1"/>
          <p:nvPr/>
        </p:nvSpPr>
        <p:spPr>
          <a:xfrm>
            <a:off x="4632580" y="5480537"/>
            <a:ext cx="6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91BB9D-02BF-5E4C-A0D9-684E27471997}"/>
              </a:ext>
            </a:extLst>
          </p:cNvPr>
          <p:cNvSpPr txBox="1"/>
          <p:nvPr/>
        </p:nvSpPr>
        <p:spPr>
          <a:xfrm>
            <a:off x="5902037" y="5480537"/>
            <a:ext cx="6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2023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C2E599-E73A-4B4F-9AA4-67DCE0C8026F}"/>
              </a:ext>
            </a:extLst>
          </p:cNvPr>
          <p:cNvSpPr txBox="1"/>
          <p:nvPr/>
        </p:nvSpPr>
        <p:spPr>
          <a:xfrm>
            <a:off x="5749639" y="5886600"/>
            <a:ext cx="127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IASI-NG/</a:t>
            </a:r>
            <a:r>
              <a:rPr lang="en-US" b="1" dirty="0" err="1">
                <a:solidFill>
                  <a:schemeClr val="bg1"/>
                </a:solidFill>
              </a:rPr>
              <a:t>Metop</a:t>
            </a:r>
            <a:r>
              <a:rPr lang="en-US" b="1" dirty="0">
                <a:solidFill>
                  <a:schemeClr val="bg1"/>
                </a:solidFill>
              </a:rPr>
              <a:t>-SG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CFA4B1-962C-724B-A543-D767124DE201}"/>
              </a:ext>
            </a:extLst>
          </p:cNvPr>
          <p:cNvSpPr txBox="1"/>
          <p:nvPr/>
        </p:nvSpPr>
        <p:spPr>
          <a:xfrm>
            <a:off x="7353693" y="5480537"/>
            <a:ext cx="6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2030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8229E-02C0-4840-BA6A-DDE792FC0C8C}"/>
              </a:ext>
            </a:extLst>
          </p:cNvPr>
          <p:cNvSpPr txBox="1"/>
          <p:nvPr/>
        </p:nvSpPr>
        <p:spPr>
          <a:xfrm>
            <a:off x="8872872" y="5480537"/>
            <a:ext cx="86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2037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56F223-4DB7-564D-9DFF-0D91E9A4C7B7}"/>
              </a:ext>
            </a:extLst>
          </p:cNvPr>
          <p:cNvSpPr txBox="1"/>
          <p:nvPr/>
        </p:nvSpPr>
        <p:spPr>
          <a:xfrm>
            <a:off x="2231866" y="58866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IASI/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Metop</a:t>
            </a:r>
            <a:r>
              <a:rPr lang="en-US" b="1" dirty="0">
                <a:solidFill>
                  <a:srgbClr val="FFFFFF"/>
                </a:solidFill>
              </a:rPr>
              <a:t>-A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BD3A2F-2264-484F-B561-C93B14671063}"/>
              </a:ext>
            </a:extLst>
          </p:cNvPr>
          <p:cNvSpPr txBox="1"/>
          <p:nvPr/>
        </p:nvSpPr>
        <p:spPr>
          <a:xfrm>
            <a:off x="3374866" y="5886600"/>
            <a:ext cx="102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IASI/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Metop</a:t>
            </a:r>
            <a:r>
              <a:rPr lang="en-US" b="1" dirty="0">
                <a:solidFill>
                  <a:srgbClr val="FFFFFF"/>
                </a:solidFill>
              </a:rPr>
              <a:t>-B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00C612-9B12-844E-BA7E-7EC454AC56C4}"/>
              </a:ext>
            </a:extLst>
          </p:cNvPr>
          <p:cNvSpPr txBox="1"/>
          <p:nvPr/>
        </p:nvSpPr>
        <p:spPr>
          <a:xfrm>
            <a:off x="4535650" y="5886600"/>
            <a:ext cx="106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IASI/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Metop</a:t>
            </a:r>
            <a:r>
              <a:rPr lang="en-US" b="1" dirty="0">
                <a:solidFill>
                  <a:srgbClr val="FFFFFF"/>
                </a:solidFill>
              </a:rPr>
              <a:t>-C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98A99C-3AD2-1B41-9816-A38358A4DE41}"/>
              </a:ext>
            </a:extLst>
          </p:cNvPr>
          <p:cNvSpPr txBox="1"/>
          <p:nvPr/>
        </p:nvSpPr>
        <p:spPr>
          <a:xfrm>
            <a:off x="7249548" y="5849869"/>
            <a:ext cx="134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IASI-NG/</a:t>
            </a:r>
            <a:r>
              <a:rPr lang="en-US" b="1" dirty="0" err="1">
                <a:solidFill>
                  <a:srgbClr val="FFFFFF"/>
                </a:solidFill>
              </a:rPr>
              <a:t>MetopSG</a:t>
            </a:r>
            <a:r>
              <a:rPr lang="en-US" b="1" dirty="0">
                <a:solidFill>
                  <a:srgbClr val="FFFFFF"/>
                </a:solidFill>
              </a:rPr>
              <a:t>-B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0B7CEB-6AA8-8E40-B993-8E3156655512}"/>
              </a:ext>
            </a:extLst>
          </p:cNvPr>
          <p:cNvSpPr txBox="1"/>
          <p:nvPr/>
        </p:nvSpPr>
        <p:spPr>
          <a:xfrm>
            <a:off x="8643636" y="5849869"/>
            <a:ext cx="175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IASI-NG/</a:t>
            </a:r>
            <a:r>
              <a:rPr lang="en-US" b="1" dirty="0" err="1">
                <a:solidFill>
                  <a:srgbClr val="FFFFFF"/>
                </a:solidFill>
              </a:rPr>
              <a:t>MetopSG</a:t>
            </a:r>
            <a:r>
              <a:rPr lang="en-US" b="1" dirty="0">
                <a:solidFill>
                  <a:srgbClr val="FFFFFF"/>
                </a:solidFill>
              </a:rPr>
              <a:t>-C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2963"/>
            <a:ext cx="12191999" cy="76936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4500" b="1" dirty="0">
                <a:solidFill>
                  <a:schemeClr val="bg1"/>
                </a:solidFill>
                <a:latin typeface="Calibri" charset="0"/>
              </a:rPr>
              <a:t>SST </a:t>
            </a:r>
            <a:r>
              <a:rPr lang="fr-FR" sz="4500" b="1" dirty="0" err="1">
                <a:solidFill>
                  <a:schemeClr val="bg1"/>
                </a:solidFill>
                <a:latin typeface="Calibri" charset="0"/>
              </a:rPr>
              <a:t>is</a:t>
            </a:r>
            <a:r>
              <a:rPr lang="fr-FR" sz="4500" b="1" dirty="0">
                <a:solidFill>
                  <a:schemeClr val="bg1"/>
                </a:solidFill>
                <a:latin typeface="Calibri" charset="0"/>
              </a:rPr>
              <a:t> an essential </a:t>
            </a:r>
            <a:r>
              <a:rPr lang="fr-FR" sz="4500" b="1" dirty="0" err="1">
                <a:solidFill>
                  <a:schemeClr val="bg1"/>
                </a:solidFill>
                <a:latin typeface="Calibri" charset="0"/>
              </a:rPr>
              <a:t>climate</a:t>
            </a:r>
            <a:r>
              <a:rPr lang="fr-FR" sz="4500" b="1" dirty="0">
                <a:solidFill>
                  <a:schemeClr val="bg1"/>
                </a:solidFill>
                <a:latin typeface="Calibri" charset="0"/>
              </a:rPr>
              <a:t> variable</a:t>
            </a:r>
            <a:endParaRPr lang="fr-FR" sz="45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033A50F-1F2D-094F-82AE-9104C701A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948" y="3287638"/>
            <a:ext cx="3698340" cy="217453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DE82FF9-4D2B-B844-88D3-8A8AA93CA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959" y="817043"/>
            <a:ext cx="4145299" cy="21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Perspective: daytime extension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B03759-C404-6D45-BBD5-BE3366849E49}"/>
              </a:ext>
            </a:extLst>
          </p:cNvPr>
          <p:cNvSpPr txBox="1"/>
          <p:nvPr/>
        </p:nvSpPr>
        <p:spPr>
          <a:xfrm>
            <a:off x="114298" y="1047750"/>
            <a:ext cx="11963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4747FF"/>
                </a:solidFill>
              </a:rPr>
              <a:t>Unlike for the radiometers, the numerous “window” channels available with IASI at short wavelengths allow a precise  estimation of the solar contribution  in the RTE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89D2B-F7CD-3E4B-9B57-40F7E55F18BC}"/>
              </a:ext>
            </a:extLst>
          </p:cNvPr>
          <p:cNvSpPr txBox="1"/>
          <p:nvPr/>
        </p:nvSpPr>
        <p:spPr>
          <a:xfrm>
            <a:off x="1178169" y="194564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Comparison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drifter, in </a:t>
            </a:r>
            <a:r>
              <a:rPr lang="fr-FR" sz="2400" b="1" dirty="0" err="1"/>
              <a:t>function</a:t>
            </a:r>
            <a:r>
              <a:rPr lang="fr-FR" sz="2400" b="1" dirty="0"/>
              <a:t> of </a:t>
            </a:r>
            <a:r>
              <a:rPr lang="fr-FR" sz="2400" b="1" dirty="0" err="1"/>
              <a:t>solar</a:t>
            </a:r>
            <a:r>
              <a:rPr lang="fr-FR" sz="2400" b="1" dirty="0"/>
              <a:t> contribution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1838496-6042-414F-94E0-25DCE8BDE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18951"/>
              </p:ext>
            </p:extLst>
          </p:nvPr>
        </p:nvGraphicFramePr>
        <p:xfrm>
          <a:off x="6248400" y="3135065"/>
          <a:ext cx="587375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113090571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838765365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159737343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440088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All situations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A&lt;0.5</a:t>
                      </a:r>
                    </a:p>
                    <a:p>
                      <a:pPr algn="ctr"/>
                      <a:r>
                        <a:rPr lang="fr-FR" sz="2000" b="1" dirty="0"/>
                        <a:t> (« night » case)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A&gt;1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25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Median</a:t>
                      </a:r>
                      <a:r>
                        <a:rPr lang="fr-FR" sz="2000" b="1" dirty="0"/>
                        <a:t>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4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/>
                        <a:t>RSD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8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41ECA70-ED26-5D4C-A881-FDB322FB6192}"/>
              </a:ext>
            </a:extLst>
          </p:cNvPr>
          <p:cNvSpPr txBox="1"/>
          <p:nvPr/>
        </p:nvSpPr>
        <p:spPr>
          <a:xfrm>
            <a:off x="6362699" y="2258487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err="1"/>
              <a:t>Robust</a:t>
            </a:r>
            <a:r>
              <a:rPr lang="fr-FR" sz="2500" b="1" dirty="0"/>
              <a:t> </a:t>
            </a:r>
            <a:r>
              <a:rPr lang="fr-FR" sz="2500" b="1" dirty="0" err="1"/>
              <a:t>statistics</a:t>
            </a:r>
            <a:r>
              <a:rPr lang="fr-FR" sz="2500" b="1" dirty="0"/>
              <a:t> of IASI </a:t>
            </a:r>
            <a:r>
              <a:rPr lang="fr-FR" sz="2500" b="1" dirty="0" err="1"/>
              <a:t>converted</a:t>
            </a:r>
            <a:r>
              <a:rPr lang="fr-FR" sz="2500" b="1" dirty="0"/>
              <a:t> to </a:t>
            </a:r>
            <a:r>
              <a:rPr lang="fr-FR" sz="2500" b="1" dirty="0" err="1"/>
              <a:t>depth</a:t>
            </a:r>
            <a:r>
              <a:rPr lang="fr-FR" sz="2500" b="1" dirty="0"/>
              <a:t> vs drifter </a:t>
            </a:r>
            <a:r>
              <a:rPr lang="fr-FR" sz="2500" b="1" dirty="0" err="1"/>
              <a:t>temperature</a:t>
            </a:r>
            <a:endParaRPr lang="fr-FR" sz="25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709FB9-5A40-5542-B849-DD01327CDE63}"/>
              </a:ext>
            </a:extLst>
          </p:cNvPr>
          <p:cNvSpPr txBox="1"/>
          <p:nvPr/>
        </p:nvSpPr>
        <p:spPr>
          <a:xfrm>
            <a:off x="6134099" y="4990990"/>
            <a:ext cx="605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Solar contribution </a:t>
            </a:r>
            <a:r>
              <a:rPr lang="fr-FR" sz="2500" b="1" dirty="0" err="1">
                <a:solidFill>
                  <a:srgbClr val="FF0000"/>
                </a:solidFill>
              </a:rPr>
              <a:t>correctly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taken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into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account</a:t>
            </a:r>
            <a:endParaRPr lang="fr-FR" sz="2500" b="1" dirty="0">
              <a:solidFill>
                <a:srgbClr val="FF0000"/>
              </a:solidFill>
            </a:endParaRPr>
          </a:p>
          <a:p>
            <a:pPr marL="285750" indent="-28575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I ASI </a:t>
            </a:r>
            <a:r>
              <a:rPr lang="fr-FR" sz="2500" b="1" dirty="0" err="1">
                <a:solidFill>
                  <a:srgbClr val="FF0000"/>
                </a:solidFill>
              </a:rPr>
              <a:t>bias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compared</a:t>
            </a:r>
            <a:r>
              <a:rPr lang="fr-FR" sz="2500" b="1" dirty="0">
                <a:solidFill>
                  <a:srgbClr val="FF0000"/>
                </a:solidFill>
              </a:rPr>
              <a:t> to drifters </a:t>
            </a:r>
            <a:r>
              <a:rPr lang="fr-FR" sz="2500" b="1" dirty="0" err="1">
                <a:solidFill>
                  <a:srgbClr val="FF0000"/>
                </a:solidFill>
              </a:rPr>
              <a:t>similar</a:t>
            </a:r>
            <a:r>
              <a:rPr lang="fr-FR" sz="2500" b="1" dirty="0">
                <a:solidFill>
                  <a:srgbClr val="FF0000"/>
                </a:solidFill>
              </a:rPr>
              <a:t> to </a:t>
            </a:r>
            <a:r>
              <a:rPr lang="fr-FR" sz="2500" b="1" dirty="0" err="1">
                <a:solidFill>
                  <a:srgbClr val="FF0000"/>
                </a:solidFill>
              </a:rPr>
              <a:t>nightime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bias</a:t>
            </a:r>
            <a:endParaRPr lang="fr-FR" sz="2500" b="1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9AD123-F634-7E48-BB11-A9F827D9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2" y="2681853"/>
            <a:ext cx="5817912" cy="407063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2D1A5CA-A484-1046-8815-66A9EDE2458E}"/>
              </a:ext>
            </a:extLst>
          </p:cNvPr>
          <p:cNvSpPr txBox="1"/>
          <p:nvPr/>
        </p:nvSpPr>
        <p:spPr>
          <a:xfrm>
            <a:off x="3270738" y="6383160"/>
            <a:ext cx="222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== </a:t>
            </a:r>
            <a:r>
              <a:rPr lang="fr-FR" b="1" dirty="0" err="1"/>
              <a:t>solar</a:t>
            </a:r>
            <a:r>
              <a:rPr lang="fr-FR" b="1" dirty="0"/>
              <a:t> contribution </a:t>
            </a:r>
          </a:p>
        </p:txBody>
      </p:sp>
    </p:spTree>
    <p:extLst>
      <p:ext uri="{BB962C8B-B14F-4D97-AF65-F5344CB8AC3E}">
        <p14:creationId xmlns:p14="http://schemas.microsoft.com/office/powerpoint/2010/main" val="130689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AF660-FB63-224E-A021-ADF622AA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243" y="2362737"/>
            <a:ext cx="3649394" cy="1325563"/>
          </a:xfrm>
        </p:spPr>
        <p:txBody>
          <a:bodyPr/>
          <a:lstStyle/>
          <a:p>
            <a:r>
              <a:rPr lang="fr-FR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63880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33DDEA7-82C2-EB44-9C63-27765D84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1" y="562519"/>
            <a:ext cx="5827074" cy="41064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2962"/>
            <a:ext cx="12191999" cy="52595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Evolution of the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sea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surface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temperature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over the 2007-2020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period</a:t>
            </a:r>
            <a:endParaRPr lang="fr-FR" sz="30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53DF3D-3354-D944-9058-F485B08E3F46}"/>
              </a:ext>
            </a:extLst>
          </p:cNvPr>
          <p:cNvSpPr txBox="1"/>
          <p:nvPr/>
        </p:nvSpPr>
        <p:spPr>
          <a:xfrm>
            <a:off x="929897" y="3610807"/>
            <a:ext cx="495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OSTIA: L4 </a:t>
            </a:r>
            <a:r>
              <a:rPr lang="fr-FR" sz="1500" dirty="0" err="1"/>
              <a:t>monthly</a:t>
            </a:r>
            <a:r>
              <a:rPr lang="fr-FR" sz="1500" dirty="0"/>
              <a:t> 0.25°x0.25° </a:t>
            </a:r>
            <a:r>
              <a:rPr lang="fr-FR" sz="1500" dirty="0" err="1"/>
              <a:t>reanalysis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endParaRPr lang="fr-FR" sz="1500" dirty="0"/>
          </a:p>
          <a:p>
            <a:r>
              <a:rPr lang="fr-FR" sz="1500" dirty="0"/>
              <a:t>AVHRR, AVHRR_GAC, AVHRR_LAC, IASI-L2, SEVIRI, TMI, </a:t>
            </a:r>
            <a:r>
              <a:rPr lang="fr-FR" sz="1500" dirty="0" err="1"/>
              <a:t>GOES_Imager</a:t>
            </a:r>
            <a:r>
              <a:rPr lang="fr-FR" sz="1500" dirty="0"/>
              <a:t>, SSMIS, SSM/I</a:t>
            </a:r>
          </a:p>
          <a:p>
            <a:endParaRPr 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3FA1BD-03C5-DD49-879E-65FC40E9BFB1}"/>
              </a:ext>
            </a:extLst>
          </p:cNvPr>
          <p:cNvSpPr txBox="1"/>
          <p:nvPr/>
        </p:nvSpPr>
        <p:spPr>
          <a:xfrm>
            <a:off x="484497" y="6459797"/>
            <a:ext cx="950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OSTIA data </a:t>
            </a:r>
            <a:r>
              <a:rPr lang="fr-FR" sz="1000" dirty="0" err="1"/>
              <a:t>were</a:t>
            </a:r>
            <a:r>
              <a:rPr lang="fr-FR" sz="1000" dirty="0"/>
              <a:t> </a:t>
            </a:r>
            <a:r>
              <a:rPr lang="fr-FR" sz="1000" dirty="0" err="1"/>
              <a:t>provided</a:t>
            </a:r>
            <a:r>
              <a:rPr lang="fr-FR" sz="1000" dirty="0"/>
              <a:t> by GHRSST, Met Office and CMEMS</a:t>
            </a:r>
          </a:p>
          <a:p>
            <a:r>
              <a:rPr lang="fr-FR" sz="1000" dirty="0"/>
              <a:t>AIRS: AIRS/Aqua L3 </a:t>
            </a:r>
            <a:r>
              <a:rPr lang="fr-FR" sz="1000" dirty="0" err="1"/>
              <a:t>Monthly</a:t>
            </a:r>
            <a:r>
              <a:rPr lang="fr-FR" sz="1000" dirty="0"/>
              <a:t> Standard Physical </a:t>
            </a:r>
            <a:r>
              <a:rPr lang="fr-FR" sz="1000" dirty="0" err="1"/>
              <a:t>Retrieval</a:t>
            </a:r>
            <a:r>
              <a:rPr lang="fr-FR" sz="1000" dirty="0"/>
              <a:t> (AIRS-</a:t>
            </a:r>
            <a:r>
              <a:rPr lang="fr-FR" sz="1000" dirty="0" err="1"/>
              <a:t>only</a:t>
            </a:r>
            <a:r>
              <a:rPr lang="fr-FR" sz="1000" dirty="0"/>
              <a:t>) 1 </a:t>
            </a:r>
            <a:r>
              <a:rPr lang="fr-FR" sz="1000" dirty="0" err="1"/>
              <a:t>degree</a:t>
            </a:r>
            <a:r>
              <a:rPr lang="fr-FR" sz="1000" dirty="0"/>
              <a:t> x 1 </a:t>
            </a:r>
            <a:r>
              <a:rPr lang="fr-FR" sz="1000" dirty="0" err="1"/>
              <a:t>degree</a:t>
            </a:r>
            <a:r>
              <a:rPr lang="fr-FR" sz="1000" dirty="0"/>
              <a:t> V006, https://</a:t>
            </a:r>
            <a:r>
              <a:rPr lang="fr-FR" sz="1000" dirty="0" err="1"/>
              <a:t>disc.gsfc.nasa.gov</a:t>
            </a:r>
            <a:r>
              <a:rPr lang="fr-FR" sz="1000" dirty="0"/>
              <a:t>/</a:t>
            </a:r>
            <a:r>
              <a:rPr lang="fr-FR" sz="1000" dirty="0" err="1"/>
              <a:t>datasets</a:t>
            </a:r>
            <a:r>
              <a:rPr lang="fr-FR" sz="1000" dirty="0"/>
              <a:t>/AIRS3STM_006/</a:t>
            </a:r>
            <a:r>
              <a:rPr lang="fr-FR" sz="1000" dirty="0" err="1"/>
              <a:t>summary?keywords</a:t>
            </a:r>
            <a:r>
              <a:rPr lang="fr-FR" sz="1000" dirty="0"/>
              <a:t>=AIRS%20L3</a:t>
            </a:r>
          </a:p>
          <a:p>
            <a:endParaRPr lang="fr-FR" sz="1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412EEB-1376-2B4A-A898-7EABE8E4A064}"/>
              </a:ext>
            </a:extLst>
          </p:cNvPr>
          <p:cNvSpPr txBox="1"/>
          <p:nvPr/>
        </p:nvSpPr>
        <p:spPr>
          <a:xfrm>
            <a:off x="263001" y="4668928"/>
            <a:ext cx="554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Global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anomaly</a:t>
            </a:r>
            <a:r>
              <a:rPr lang="fr-FR" dirty="0"/>
              <a:t> time </a:t>
            </a:r>
            <a:r>
              <a:rPr lang="fr-FR" dirty="0" err="1"/>
              <a:t>series</a:t>
            </a:r>
            <a:r>
              <a:rPr lang="fr-FR" dirty="0"/>
              <a:t>  (</a:t>
            </a:r>
            <a:r>
              <a:rPr lang="fr-FR" dirty="0" err="1"/>
              <a:t>ref</a:t>
            </a:r>
            <a:r>
              <a:rPr lang="fr-FR" dirty="0"/>
              <a:t>=2008-2020)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4E076E-32BE-354E-B1B2-B1AB812A4AAB}"/>
              </a:ext>
            </a:extLst>
          </p:cNvPr>
          <p:cNvSpPr txBox="1"/>
          <p:nvPr/>
        </p:nvSpPr>
        <p:spPr>
          <a:xfrm>
            <a:off x="1588640" y="5066889"/>
            <a:ext cx="76769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Regular </a:t>
            </a:r>
            <a:r>
              <a:rPr lang="fr-FR" sz="2500" b="1" dirty="0" err="1">
                <a:solidFill>
                  <a:srgbClr val="FF0000"/>
                </a:solidFill>
              </a:rPr>
              <a:t>increase</a:t>
            </a:r>
            <a:r>
              <a:rPr lang="fr-FR" sz="2500" b="1" dirty="0">
                <a:solidFill>
                  <a:srgbClr val="FF0000"/>
                </a:solidFill>
              </a:rPr>
              <a:t> of the </a:t>
            </a:r>
            <a:r>
              <a:rPr lang="fr-FR" sz="2500" b="1" dirty="0" err="1">
                <a:solidFill>
                  <a:srgbClr val="FF0000"/>
                </a:solidFill>
              </a:rPr>
              <a:t>temperature</a:t>
            </a: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since</a:t>
            </a:r>
            <a:r>
              <a:rPr lang="fr-FR" sz="2500" b="1" dirty="0">
                <a:solidFill>
                  <a:srgbClr val="FF0000"/>
                </a:solidFill>
              </a:rPr>
              <a:t> 2008: +0.4K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trend &gt;0K over the major part of the </a:t>
            </a:r>
            <a:r>
              <a:rPr lang="fr-FR" sz="2500" b="1" dirty="0" err="1">
                <a:solidFill>
                  <a:srgbClr val="FF0000"/>
                </a:solidFill>
              </a:rPr>
              <a:t>Ocean</a:t>
            </a:r>
            <a:endParaRPr lang="fr-FR" sz="2500" b="1" dirty="0">
              <a:solidFill>
                <a:srgbClr val="FF0000"/>
              </a:solidFill>
            </a:endParaRPr>
          </a:p>
          <a:p>
            <a:pPr marL="285750" indent="-285750">
              <a:buFont typeface="Symbol" pitchFamily="2" charset="2"/>
              <a:buChar char="Þ"/>
            </a:pPr>
            <a:r>
              <a:rPr lang="fr-FR" sz="2500" b="1" dirty="0">
                <a:solidFill>
                  <a:srgbClr val="FF0000"/>
                </a:solidFill>
              </a:rPr>
              <a:t> </a:t>
            </a:r>
            <a:r>
              <a:rPr lang="fr-FR" sz="2500" b="1" dirty="0" err="1">
                <a:solidFill>
                  <a:srgbClr val="FF0000"/>
                </a:solidFill>
              </a:rPr>
              <a:t>increase</a:t>
            </a:r>
            <a:r>
              <a:rPr lang="fr-FR" sz="2500" b="1" dirty="0">
                <a:solidFill>
                  <a:srgbClr val="FF0000"/>
                </a:solidFill>
              </a:rPr>
              <a:t> more </a:t>
            </a:r>
            <a:r>
              <a:rPr lang="fr-FR" sz="2500" b="1" dirty="0" err="1">
                <a:solidFill>
                  <a:srgbClr val="FF0000"/>
                </a:solidFill>
              </a:rPr>
              <a:t>prononced</a:t>
            </a:r>
            <a:r>
              <a:rPr lang="fr-FR" sz="2500" b="1" dirty="0">
                <a:solidFill>
                  <a:srgbClr val="FF0000"/>
                </a:solidFill>
              </a:rPr>
              <a:t> for the Pacific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E67BF3C-55A1-3941-B5AE-FC4735416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22" y="624890"/>
            <a:ext cx="5592741" cy="3935848"/>
          </a:xfrm>
          <a:prstGeom prst="rect">
            <a:avLst/>
          </a:prstGeom>
        </p:spPr>
      </p:pic>
      <p:sp>
        <p:nvSpPr>
          <p:cNvPr id="18" name="Flèche droite à entaille 17">
            <a:extLst>
              <a:ext uri="{FF2B5EF4-FFF2-40B4-BE49-F238E27FC236}">
                <a16:creationId xmlns:a16="http://schemas.microsoft.com/office/drawing/2014/main" id="{975AB18D-8869-604A-9DE2-B50FE5CDC3A7}"/>
              </a:ext>
            </a:extLst>
          </p:cNvPr>
          <p:cNvSpPr/>
          <p:nvPr/>
        </p:nvSpPr>
        <p:spPr>
          <a:xfrm>
            <a:off x="5531807" y="2497373"/>
            <a:ext cx="684063" cy="3000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3D1AFB7-88F5-1743-8958-EC801AA2FED7}"/>
              </a:ext>
            </a:extLst>
          </p:cNvPr>
          <p:cNvSpPr txBox="1"/>
          <p:nvPr/>
        </p:nvSpPr>
        <p:spPr>
          <a:xfrm>
            <a:off x="6294064" y="4584651"/>
            <a:ext cx="559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Global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anomaly</a:t>
            </a:r>
            <a:r>
              <a:rPr lang="fr-FR" dirty="0"/>
              <a:t> time </a:t>
            </a:r>
            <a:r>
              <a:rPr lang="fr-FR" dirty="0" err="1"/>
              <a:t>series</a:t>
            </a:r>
            <a:r>
              <a:rPr lang="fr-FR" dirty="0"/>
              <a:t>  (</a:t>
            </a:r>
            <a:r>
              <a:rPr lang="fr-FR" dirty="0" err="1"/>
              <a:t>ref</a:t>
            </a:r>
            <a:r>
              <a:rPr lang="fr-FR" dirty="0"/>
              <a:t>=1993-2014)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BEA5791-E0A5-5947-BB6F-2F07C5BB7485}"/>
              </a:ext>
            </a:extLst>
          </p:cNvPr>
          <p:cNvSpPr txBox="1"/>
          <p:nvPr/>
        </p:nvSpPr>
        <p:spPr>
          <a:xfrm>
            <a:off x="6918514" y="84562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1993-2020</a:t>
            </a:r>
          </a:p>
        </p:txBody>
      </p:sp>
    </p:spTree>
    <p:extLst>
      <p:ext uri="{BB962C8B-B14F-4D97-AF65-F5344CB8AC3E}">
        <p14:creationId xmlns:p14="http://schemas.microsoft.com/office/powerpoint/2010/main" val="4073696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2962"/>
            <a:ext cx="12191999" cy="52595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Evolution of the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sea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surface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temperature</a:t>
            </a:r>
            <a:r>
              <a:rPr lang="fr-FR" sz="3000" b="1" dirty="0">
                <a:solidFill>
                  <a:schemeClr val="bg1"/>
                </a:solidFill>
                <a:latin typeface="Calibri" charset="0"/>
              </a:rPr>
              <a:t> over the 2007-2020 </a:t>
            </a:r>
            <a:r>
              <a:rPr lang="fr-FR" sz="3000" b="1" dirty="0" err="1">
                <a:solidFill>
                  <a:schemeClr val="bg1"/>
                </a:solidFill>
                <a:latin typeface="Calibri" charset="0"/>
              </a:rPr>
              <a:t>period</a:t>
            </a:r>
            <a:endParaRPr lang="fr-FR" sz="30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847D0-A658-0D49-9FD3-77C19B99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93" y="579916"/>
            <a:ext cx="6130557" cy="33398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A412EEB-1376-2B4A-A898-7EABE8E4A064}"/>
              </a:ext>
            </a:extLst>
          </p:cNvPr>
          <p:cNvSpPr txBox="1"/>
          <p:nvPr/>
        </p:nvSpPr>
        <p:spPr>
          <a:xfrm>
            <a:off x="764920" y="4558558"/>
            <a:ext cx="432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De-</a:t>
            </a:r>
            <a:r>
              <a:rPr lang="fr-FR" sz="2200" b="1" dirty="0" err="1"/>
              <a:t>trended</a:t>
            </a:r>
            <a:r>
              <a:rPr lang="fr-FR" sz="2200" b="1" dirty="0"/>
              <a:t> </a:t>
            </a:r>
            <a:r>
              <a:rPr lang="fr-FR" sz="2200" b="1" dirty="0" err="1"/>
              <a:t>temperature</a:t>
            </a:r>
            <a:r>
              <a:rPr lang="fr-FR" sz="2200" b="1" dirty="0"/>
              <a:t> </a:t>
            </a:r>
            <a:r>
              <a:rPr lang="fr-FR" sz="2200" b="1" dirty="0" err="1"/>
              <a:t>anomaly</a:t>
            </a:r>
            <a:r>
              <a:rPr lang="fr-FR" sz="2200" b="1" dirty="0"/>
              <a:t> time </a:t>
            </a:r>
            <a:r>
              <a:rPr lang="fr-FR" sz="2200" b="1" dirty="0" err="1"/>
              <a:t>series</a:t>
            </a:r>
            <a:r>
              <a:rPr lang="fr-FR" sz="2200" b="1" dirty="0"/>
              <a:t>  (</a:t>
            </a:r>
            <a:r>
              <a:rPr lang="fr-FR" sz="2200" b="1" dirty="0" err="1"/>
              <a:t>ref</a:t>
            </a:r>
            <a:r>
              <a:rPr lang="fr-FR" sz="2200" b="1" dirty="0"/>
              <a:t>=2008-2020)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D8443C-0CEA-2F4E-BF87-40F646FD8A57}"/>
              </a:ext>
            </a:extLst>
          </p:cNvPr>
          <p:cNvSpPr txBox="1"/>
          <p:nvPr/>
        </p:nvSpPr>
        <p:spPr>
          <a:xfrm>
            <a:off x="6131383" y="3880244"/>
            <a:ext cx="6060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﻿1° </a:t>
            </a:r>
            <a:r>
              <a:rPr lang="fr-FR" sz="2200" b="1" dirty="0" err="1"/>
              <a:t>grid</a:t>
            </a:r>
            <a:r>
              <a:rPr lang="fr-FR" sz="2200" b="1" dirty="0"/>
              <a:t>-point </a:t>
            </a:r>
            <a:r>
              <a:rPr lang="fr-FR" sz="2200" b="1" dirty="0" err="1"/>
              <a:t>resolution</a:t>
            </a:r>
            <a:r>
              <a:rPr lang="fr-FR" sz="2200" b="1" dirty="0"/>
              <a:t> IASI trends (decade</a:t>
            </a:r>
            <a:r>
              <a:rPr lang="fr-FR" sz="2200" b="1" baseline="30000" dirty="0"/>
              <a:t>−1</a:t>
            </a:r>
            <a:r>
              <a:rPr lang="fr-FR" sz="2200" b="1" dirty="0"/>
              <a:t>) at the 95% confidence </a:t>
            </a:r>
            <a:r>
              <a:rPr lang="fr-FR" sz="2200" b="1" dirty="0" err="1"/>
              <a:t>level</a:t>
            </a:r>
            <a:r>
              <a:rPr lang="fr-FR" sz="2200" b="1" dirty="0"/>
              <a:t> or more for 2008-2020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06ED2F-B338-F547-9E7D-154411B3E235}"/>
              </a:ext>
            </a:extLst>
          </p:cNvPr>
          <p:cNvSpPr txBox="1"/>
          <p:nvPr/>
        </p:nvSpPr>
        <p:spPr>
          <a:xfrm>
            <a:off x="11166093" y="3523125"/>
            <a:ext cx="8935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°C.decade</a:t>
            </a:r>
            <a:r>
              <a:rPr lang="fr-FR" sz="1200" baseline="30000" dirty="0"/>
              <a:t>-1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5D7824-C257-3343-8C13-FF30069C67C9}"/>
              </a:ext>
            </a:extLst>
          </p:cNvPr>
          <p:cNvSpPr txBox="1"/>
          <p:nvPr/>
        </p:nvSpPr>
        <p:spPr>
          <a:xfrm>
            <a:off x="1854973" y="484879"/>
            <a:ext cx="2152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NINO34 </a:t>
            </a:r>
            <a:r>
              <a:rPr lang="fr-FR" sz="2500" b="1" dirty="0" err="1"/>
              <a:t>region</a:t>
            </a:r>
            <a:endParaRPr lang="fr-FR" sz="2500" b="1" dirty="0"/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BF91F4C8-8EF4-8549-9477-DD7D03C1C047}"/>
              </a:ext>
            </a:extLst>
          </p:cNvPr>
          <p:cNvSpPr/>
          <p:nvPr/>
        </p:nvSpPr>
        <p:spPr>
          <a:xfrm>
            <a:off x="6096000" y="1922583"/>
            <a:ext cx="1002323" cy="175846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01DC825-5016-9942-BB4F-BBBBB9C7B5F0}"/>
              </a:ext>
            </a:extLst>
          </p:cNvPr>
          <p:cNvSpPr txBox="1"/>
          <p:nvPr/>
        </p:nvSpPr>
        <p:spPr>
          <a:xfrm>
            <a:off x="1275065" y="5420027"/>
            <a:ext cx="96418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500" b="1" dirty="0">
                <a:solidFill>
                  <a:srgbClr val="FF0000"/>
                </a:solidFill>
              </a:rPr>
              <a:t> IASI SST (detrend) anomalies for NINO34  region consistent with MEI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D66223-8B0A-7D4F-A21F-5D6FE60C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3" y="902300"/>
            <a:ext cx="5451900" cy="3656258"/>
          </a:xfrm>
          <a:prstGeom prst="rect">
            <a:avLst/>
          </a:prstGeom>
        </p:spPr>
      </p:pic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5EDB750E-1AEA-1F4C-B04A-07D7866D3EE7}"/>
              </a:ext>
            </a:extLst>
          </p:cNvPr>
          <p:cNvSpPr/>
          <p:nvPr/>
        </p:nvSpPr>
        <p:spPr>
          <a:xfrm>
            <a:off x="11529646" y="1922583"/>
            <a:ext cx="351693" cy="175846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6F00BF7-2096-DC49-82A8-6CAA38E29389}"/>
              </a:ext>
            </a:extLst>
          </p:cNvPr>
          <p:cNvCxnSpPr/>
          <p:nvPr/>
        </p:nvCxnSpPr>
        <p:spPr>
          <a:xfrm flipH="1">
            <a:off x="5277853" y="2013284"/>
            <a:ext cx="77169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2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135798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Quality requirement </a:t>
            </a:r>
          </a:p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﻿for advanced climate applications </a:t>
            </a:r>
            <a:endParaRPr lang="en-US" sz="4500" b="1" baseline="30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82C755F-1D80-4947-8F26-F7E5799AEADB}"/>
              </a:ext>
            </a:extLst>
          </p:cNvPr>
          <p:cNvSpPr txBox="1"/>
          <p:nvPr/>
        </p:nvSpPr>
        <p:spPr>
          <a:xfrm>
            <a:off x="750699" y="1803896"/>
            <a:ext cx="107225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﻿Minimum length of record 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15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Precision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 better than 0.1K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stability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 better than  0.05K.decade-1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Homogeneity 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﻿Inconsistencies between sensors &lt;&lt;0.1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independency from other dataset 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allow independent validation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confirm (or not!) any observed evolution of the temperature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77F528-EC96-1640-90E4-7065305E5A14}"/>
              </a:ext>
            </a:extLst>
          </p:cNvPr>
          <p:cNvSpPr txBox="1"/>
          <p:nvPr/>
        </p:nvSpPr>
        <p:spPr>
          <a:xfrm>
            <a:off x="627183" y="6139216"/>
            <a:ext cx="1093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>
                    <a:lumMod val="50000"/>
                  </a:schemeClr>
                </a:solidFill>
                <a:effectLst/>
              </a:rPr>
              <a:t>Ohring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</a:rPr>
              <a:t> et al, Bull. Am.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effectLst/>
              </a:rPr>
              <a:t>Meteorol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</a:rPr>
              <a:t>. Soc., 2005; Merchant et al., Advance in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effectLst/>
              </a:rPr>
              <a:t>Space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</a:rPr>
              <a:t> Science,  2008;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effectLst/>
              </a:rPr>
              <a:t>O’Carroll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</a:rPr>
              <a:t> et al., Front. Mar.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effectLst/>
              </a:rPr>
              <a:t>Sci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</a:rPr>
              <a:t> , 2019,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1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66200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Retrieval scheme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C9C44B-2FFA-AF46-8BF6-B993DF3A7CFE}"/>
              </a:ext>
            </a:extLst>
          </p:cNvPr>
          <p:cNvSpPr txBox="1"/>
          <p:nvPr/>
        </p:nvSpPr>
        <p:spPr>
          <a:xfrm>
            <a:off x="231519" y="714708"/>
            <a:ext cx="11404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Objective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Provide a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full physics 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retrieved SST,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independent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of in-situ measurements or models</a:t>
            </a:r>
            <a:r>
              <a:rPr lang="en-US" sz="2500" dirty="0">
                <a:solidFill>
                  <a:srgbClr val="4747FF"/>
                </a:solidFill>
              </a:rPr>
              <a:t>.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96344E-2B55-4A48-8B6E-B0512BBD3116}"/>
              </a:ext>
            </a:extLst>
          </p:cNvPr>
          <p:cNvSpPr txBox="1"/>
          <p:nvPr/>
        </p:nvSpPr>
        <p:spPr>
          <a:xfrm>
            <a:off x="231519" y="3122339"/>
            <a:ext cx="11728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Procedure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</a:t>
            </a:r>
          </a:p>
          <a:p>
            <a:pPr marL="1066876" indent="-1066876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Clouds screening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using only IASI BT and AVHRR BT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1066876" indent="-1066876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Transmissions 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(T and H2O profiles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constrained 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by a proximity recognition in radiances within the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TIGR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climatological dataset`</a:t>
            </a:r>
          </a:p>
          <a:p>
            <a:pPr marL="1066876" indent="-1066876">
              <a:buFont typeface="+mj-lt"/>
              <a:buAutoNum type="arabicPeriod"/>
            </a:pPr>
            <a:r>
              <a:rPr lang="en-US" alt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Surface temperature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is estimated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from the RTE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for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channels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with high surface transmission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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s&gt;0.9) </a:t>
            </a:r>
            <a:endParaRPr lang="en-US" sz="28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1066876" indent="-1066876">
              <a:buFont typeface="+mj-lt"/>
              <a:buAutoNum type="arabicPeriod"/>
            </a:pPr>
            <a:endParaRPr lang="en-US" sz="10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1066876" indent="-1066876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SST is then averaged for all the channels selected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	=&gt; The selection of channels used is crucial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F5E7D4-BA01-324E-BA76-57BBC552CFD6}"/>
                  </a:ext>
                </a:extLst>
              </p:cNvPr>
              <p:cNvSpPr/>
              <p:nvPr/>
            </p:nvSpPr>
            <p:spPr>
              <a:xfrm>
                <a:off x="-1626119" y="1905511"/>
                <a:ext cx="15119403" cy="10604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−(1−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F5E7D4-BA01-324E-BA76-57BBC552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6119" y="1905511"/>
                <a:ext cx="15119403" cy="1060483"/>
              </a:xfrm>
              <a:prstGeom prst="rect">
                <a:avLst/>
              </a:prstGeom>
              <a:blipFill>
                <a:blip r:embed="rId2"/>
                <a:stretch>
                  <a:fillRect t="-62353" b="-4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42B33204-D9BD-1A4D-8C20-022265678B3D}"/>
              </a:ext>
            </a:extLst>
          </p:cNvPr>
          <p:cNvSpPr txBox="1"/>
          <p:nvPr/>
        </p:nvSpPr>
        <p:spPr>
          <a:xfrm>
            <a:off x="9200271" y="6400800"/>
            <a:ext cx="28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Capelle et al., RSE,  </a:t>
            </a:r>
            <a:r>
              <a:rPr lang="fr-FR" dirty="0" err="1"/>
              <a:t>accepted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51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66200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Channels selection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395661-4A1F-D445-828A-ED8924C7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" y="3526582"/>
            <a:ext cx="4729149" cy="33138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56F4D1-45DB-7443-AF64-250E6566F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01" y="4178252"/>
            <a:ext cx="6547773" cy="2302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CE6E36-EBCC-B541-9272-5A2F100D670E}"/>
              </a:ext>
            </a:extLst>
          </p:cNvPr>
          <p:cNvSpPr/>
          <p:nvPr/>
        </p:nvSpPr>
        <p:spPr>
          <a:xfrm>
            <a:off x="5681231" y="4195195"/>
            <a:ext cx="604684" cy="65746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113F38-687C-2540-9787-4EE71F90666D}"/>
              </a:ext>
            </a:extLst>
          </p:cNvPr>
          <p:cNvCxnSpPr>
            <a:cxnSpLocks/>
          </p:cNvCxnSpPr>
          <p:nvPr/>
        </p:nvCxnSpPr>
        <p:spPr>
          <a:xfrm flipH="1">
            <a:off x="4149518" y="4517524"/>
            <a:ext cx="153171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5D311DB3-4F30-2143-8A9A-B6ADA25F93D9}"/>
              </a:ext>
            </a:extLst>
          </p:cNvPr>
          <p:cNvSpPr txBox="1"/>
          <p:nvPr/>
        </p:nvSpPr>
        <p:spPr>
          <a:xfrm>
            <a:off x="7458152" y="3861849"/>
            <a:ext cx="239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Surface transmission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E156B3-95C0-324A-ABE0-D1211EB29CBB}"/>
              </a:ext>
            </a:extLst>
          </p:cNvPr>
          <p:cNvSpPr txBox="1"/>
          <p:nvPr/>
        </p:nvSpPr>
        <p:spPr>
          <a:xfrm>
            <a:off x="10855391" y="4232923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Polar</a:t>
            </a:r>
          </a:p>
          <a:p>
            <a:r>
              <a:rPr lang="en-US" b="1" dirty="0">
                <a:solidFill>
                  <a:srgbClr val="FF0000"/>
                </a:solidFill>
              </a:rPr>
              <a:t>Tropical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5304BC-1DF8-A14F-A916-E96A1A2C331B}"/>
              </a:ext>
            </a:extLst>
          </p:cNvPr>
          <p:cNvSpPr txBox="1"/>
          <p:nvPr/>
        </p:nvSpPr>
        <p:spPr>
          <a:xfrm>
            <a:off x="776422" y="591671"/>
            <a:ext cx="111780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Only highly transparent channels are used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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s&gt;0.9)</a:t>
            </a:r>
          </a:p>
          <a:p>
            <a:pPr marL="914400" lvl="1" indent="-457200">
              <a:buFont typeface="Symbol" pitchFamily="2" charset="2"/>
              <a:buChar char="Þ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avoid errors due to the limited knowledge of the T and H</a:t>
            </a:r>
            <a:r>
              <a:rPr lang="en-US" sz="2800" baseline="-25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 profiles and/or of the H</a:t>
            </a:r>
            <a:r>
              <a:rPr lang="en-US" sz="2800" baseline="-25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 continuum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z="9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185 channels selected in the region 3.92-3.62µm (2550-2760cm</a:t>
            </a:r>
            <a:r>
              <a:rPr lang="en-US" sz="2800" baseline="30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-1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9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average made over these channels reduces drastically the radiometric noise</a:t>
            </a:r>
          </a:p>
        </p:txBody>
      </p:sp>
    </p:spTree>
    <p:extLst>
      <p:ext uri="{BB962C8B-B14F-4D97-AF65-F5344CB8AC3E}">
        <p14:creationId xmlns:p14="http://schemas.microsoft.com/office/powerpoint/2010/main" val="356669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76607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Validation against drifters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0E1DE8-E942-4D4F-8F06-44AF27AC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92" y="2941983"/>
            <a:ext cx="5721951" cy="33064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D77F55-4359-3B47-916A-5A259DE8A70E}"/>
              </a:ext>
            </a:extLst>
          </p:cNvPr>
          <p:cNvSpPr/>
          <p:nvPr/>
        </p:nvSpPr>
        <p:spPr>
          <a:xfrm>
            <a:off x="7780096" y="6302330"/>
            <a:ext cx="342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4AB8"/>
                </a:solidFill>
              </a:rPr>
              <a:t>ttps</a:t>
            </a:r>
            <a:r>
              <a:rPr lang="en-US" b="1" dirty="0">
                <a:solidFill>
                  <a:srgbClr val="004AB8"/>
                </a:solidFill>
              </a:rPr>
              <a:t>://</a:t>
            </a:r>
            <a:r>
              <a:rPr lang="en-US" b="1" dirty="0" err="1">
                <a:solidFill>
                  <a:srgbClr val="004AB8"/>
                </a:solidFill>
              </a:rPr>
              <a:t>www.star.nesdis.noaa.gov</a:t>
            </a:r>
            <a:r>
              <a:rPr lang="en-US" b="1" dirty="0">
                <a:solidFill>
                  <a:srgbClr val="004AB8"/>
                </a:solidFill>
              </a:rPr>
              <a:t>/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11F941-AFFC-1C48-A323-DDB787B742BE}"/>
              </a:ext>
            </a:extLst>
          </p:cNvPr>
          <p:cNvSpPr txBox="1"/>
          <p:nvPr/>
        </p:nvSpPr>
        <p:spPr>
          <a:xfrm>
            <a:off x="247072" y="910920"/>
            <a:ext cx="75330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whole IASI observations have been processed: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-A from June 2007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-B from February 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Metop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-C from July 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A0BD96-FD04-0E43-B61D-4565996CA6FB}"/>
              </a:ext>
            </a:extLst>
          </p:cNvPr>
          <p:cNvSpPr txBox="1"/>
          <p:nvPr/>
        </p:nvSpPr>
        <p:spPr>
          <a:xfrm>
            <a:off x="164952" y="2989939"/>
            <a:ext cx="59310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Collocations with drifters for validation: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Distance &lt; 20 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Time shift &lt; 3h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Best quality for drifters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19048D-FA0A-1648-B30A-9E6CE082F73F}"/>
              </a:ext>
            </a:extLst>
          </p:cNvPr>
          <p:cNvSpPr txBox="1"/>
          <p:nvPr/>
        </p:nvSpPr>
        <p:spPr>
          <a:xfrm>
            <a:off x="366530" y="5021002"/>
            <a:ext cx="582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=&gt; Bias and standard deviation analysis  of the difference T</a:t>
            </a:r>
            <a:r>
              <a:rPr lang="en-US" sz="28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IASI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</a:t>
            </a:r>
            <a:r>
              <a:rPr lang="en-US" sz="2800" b="1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drifters</a:t>
            </a:r>
            <a:endParaRPr lang="en-US" sz="2800" b="1" baseline="-250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70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76607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Validation against drifters (1/4)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F350D0-B261-FC46-8BF0-F30E1DBA6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" t="2733" r="62314"/>
          <a:stretch/>
        </p:blipFill>
        <p:spPr>
          <a:xfrm>
            <a:off x="151763" y="2143106"/>
            <a:ext cx="2991488" cy="4285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99F5C2-6772-E04F-AA35-55214581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903" y="905775"/>
            <a:ext cx="1550505" cy="10336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B844DE9-84BF-5C43-BEF8-78CBAE21F190}"/>
              </a:ext>
            </a:extLst>
          </p:cNvPr>
          <p:cNvSpPr txBox="1"/>
          <p:nvPr/>
        </p:nvSpPr>
        <p:spPr>
          <a:xfrm>
            <a:off x="3455611" y="2339808"/>
            <a:ext cx="850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IASI sensitive to the skin temperature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Drifters measure the depth temperature (~0.2m)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 parametrization of the skin-to-depth temperature difference is required for analyzing biases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Depends on the conditions of observation (wind speed, thermodynamic conditions, </a:t>
            </a:r>
            <a:r>
              <a:rPr lang="en-US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…).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Here we use a parametrization of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Fairall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et al., 1996 forced by the ERA5 surface flux and the friction velocity.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05CCFB-8F95-8C41-9F69-E20674D6A7F3}"/>
              </a:ext>
            </a:extLst>
          </p:cNvPr>
          <p:cNvSpPr txBox="1"/>
          <p:nvPr/>
        </p:nvSpPr>
        <p:spPr>
          <a:xfrm>
            <a:off x="3655831" y="717554"/>
            <a:ext cx="81077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Compare T</a:t>
            </a:r>
            <a:r>
              <a:rPr lang="en-US" sz="4000" b="1" baseline="-25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IASI</a:t>
            </a:r>
            <a:r>
              <a:rPr lang="en-US" sz="40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against </a:t>
            </a:r>
            <a:r>
              <a:rPr lang="en-US" sz="40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</a:t>
            </a:r>
            <a:r>
              <a:rPr lang="en-US" sz="4000" b="1" baseline="-250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drifter</a:t>
            </a:r>
            <a:r>
              <a:rPr lang="en-US" sz="40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is not straightforward! </a:t>
            </a:r>
          </a:p>
          <a:p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6A60C1-67E6-8B40-ADF5-143A51E3F159}"/>
              </a:ext>
            </a:extLst>
          </p:cNvPr>
          <p:cNvSpPr txBox="1"/>
          <p:nvPr/>
        </p:nvSpPr>
        <p:spPr>
          <a:xfrm>
            <a:off x="665315" y="6244265"/>
            <a:ext cx="19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Donlon</a:t>
            </a:r>
            <a:r>
              <a:rPr lang="fr-FR" dirty="0"/>
              <a:t> et al., 2007</a:t>
            </a:r>
          </a:p>
        </p:txBody>
      </p:sp>
    </p:spTree>
    <p:extLst>
      <p:ext uri="{BB962C8B-B14F-4D97-AF65-F5344CB8AC3E}">
        <p14:creationId xmlns:p14="http://schemas.microsoft.com/office/powerpoint/2010/main" val="381634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80583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Validation against drifters (2/4)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6FA7D-4719-F14A-8B56-DFBD3A9F3D08}"/>
              </a:ext>
            </a:extLst>
          </p:cNvPr>
          <p:cNvSpPr/>
          <p:nvPr/>
        </p:nvSpPr>
        <p:spPr>
          <a:xfrm>
            <a:off x="261256" y="735496"/>
            <a:ext cx="11800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Evolution of the skin-to-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depth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temperature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difference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(ΔT)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with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wind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speed: </a:t>
            </a:r>
          </a:p>
          <a:p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=&gt; To the first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order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, ΔT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depends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principally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on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wind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speed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2373EF-34E8-0844-8301-E2F632C2CCD2}"/>
              </a:ext>
            </a:extLst>
          </p:cNvPr>
          <p:cNvSpPr txBox="1"/>
          <p:nvPr/>
        </p:nvSpPr>
        <p:spPr>
          <a:xfrm>
            <a:off x="7179212" y="2354576"/>
            <a:ext cx="5012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200" dirty="0">
                <a:solidFill>
                  <a:srgbClr val="FF0000"/>
                </a:solidFill>
              </a:rPr>
              <a:t>IASI_3.8 :</a:t>
            </a:r>
            <a:r>
              <a:rPr lang="fr-FR" sz="2200" dirty="0"/>
              <a:t> </a:t>
            </a:r>
            <a:r>
              <a:rPr lang="fr-FR" sz="2200" dirty="0">
                <a:solidFill>
                  <a:srgbClr val="FF0000"/>
                </a:solidFill>
              </a:rPr>
              <a:t>SST IASI LMD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/>
              <a:t>FA96 : </a:t>
            </a:r>
            <a:r>
              <a:rPr lang="fr-FR" sz="2200" b="1" dirty="0" err="1"/>
              <a:t>theoretical</a:t>
            </a:r>
            <a:r>
              <a:rPr lang="fr-FR" sz="2200" b="1" dirty="0"/>
              <a:t> model (</a:t>
            </a:r>
            <a:r>
              <a:rPr lang="fr-FR" sz="2200" b="1" dirty="0" err="1"/>
              <a:t>Fairall</a:t>
            </a:r>
            <a:r>
              <a:rPr lang="fr-FR" sz="2200" b="1" dirty="0"/>
              <a:t> et al. 96) </a:t>
            </a:r>
            <a:r>
              <a:rPr lang="fr-FR" sz="2200" b="1" dirty="0" err="1"/>
              <a:t>forced</a:t>
            </a:r>
            <a:r>
              <a:rPr lang="fr-FR" sz="2200" b="1" dirty="0"/>
              <a:t> by ERA5 </a:t>
            </a:r>
            <a:r>
              <a:rPr lang="fr-FR" sz="2200" b="1" dirty="0" err="1"/>
              <a:t>forcast</a:t>
            </a:r>
            <a:endParaRPr lang="fr-FR" sz="22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 err="1">
                <a:solidFill>
                  <a:srgbClr val="C00000"/>
                </a:solidFill>
              </a:rPr>
              <a:t>Donlon</a:t>
            </a:r>
            <a:r>
              <a:rPr lang="fr-FR" sz="2200" b="1" dirty="0">
                <a:solidFill>
                  <a:srgbClr val="C00000"/>
                </a:solidFill>
              </a:rPr>
              <a:t>: </a:t>
            </a:r>
            <a:r>
              <a:rPr lang="fr-FR" sz="2200" b="1" dirty="0" err="1">
                <a:solidFill>
                  <a:srgbClr val="C00000"/>
                </a:solidFill>
              </a:rPr>
              <a:t>empirical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law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obtained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from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ships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measurements</a:t>
            </a:r>
            <a:r>
              <a:rPr lang="fr-FR" sz="2200" b="1" dirty="0">
                <a:solidFill>
                  <a:srgbClr val="C00000"/>
                </a:solidFill>
              </a:rPr>
              <a:t>(</a:t>
            </a:r>
            <a:r>
              <a:rPr lang="fr-FR" sz="2200" b="1" dirty="0" err="1">
                <a:solidFill>
                  <a:srgbClr val="C00000"/>
                </a:solidFill>
              </a:rPr>
              <a:t>Donlon</a:t>
            </a:r>
            <a:r>
              <a:rPr lang="fr-FR" sz="2200" b="1" dirty="0">
                <a:solidFill>
                  <a:srgbClr val="C00000"/>
                </a:solidFill>
              </a:rPr>
              <a:t> et al., 2002)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6E7C0-4736-BF4E-8B35-AA2ADF5A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" y="1837423"/>
            <a:ext cx="7162701" cy="50476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0DB41D-13E4-C84C-A6E8-40CA1AA98A33}"/>
              </a:ext>
            </a:extLst>
          </p:cNvPr>
          <p:cNvSpPr txBox="1"/>
          <p:nvPr/>
        </p:nvSpPr>
        <p:spPr>
          <a:xfrm>
            <a:off x="5817704" y="6488668"/>
            <a:ext cx="216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Collocations for 2016</a:t>
            </a:r>
          </a:p>
        </p:txBody>
      </p:sp>
    </p:spTree>
    <p:extLst>
      <p:ext uri="{BB962C8B-B14F-4D97-AF65-F5344CB8AC3E}">
        <p14:creationId xmlns:p14="http://schemas.microsoft.com/office/powerpoint/2010/main" val="66785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076906-BE2D-B144-96AA-B0F4999C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338"/>
            <a:ext cx="12191999" cy="80583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500" b="1" dirty="0">
                <a:solidFill>
                  <a:schemeClr val="bg1"/>
                </a:solidFill>
                <a:latin typeface="Calibri" charset="0"/>
              </a:rPr>
              <a:t>Validation against drifters (3/4)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6FA7D-4719-F14A-8B56-DFBD3A9F3D08}"/>
              </a:ext>
            </a:extLst>
          </p:cNvPr>
          <p:cNvSpPr/>
          <p:nvPr/>
        </p:nvSpPr>
        <p:spPr>
          <a:xfrm>
            <a:off x="261256" y="735496"/>
            <a:ext cx="11800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Evolution of the skin-to-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depth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temperature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difference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(ΔT)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with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b="1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wind</a:t>
            </a:r>
            <a:r>
              <a:rPr lang="fr-FR" sz="28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speed: </a:t>
            </a:r>
          </a:p>
          <a:p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=&gt; To the first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order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, ΔT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depends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principally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on </a:t>
            </a:r>
            <a:r>
              <a:rPr lang="fr-FR" sz="28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wind</a:t>
            </a:r>
            <a:r>
              <a:rPr lang="fr-FR" sz="28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speed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2373EF-34E8-0844-8301-E2F632C2CCD2}"/>
              </a:ext>
            </a:extLst>
          </p:cNvPr>
          <p:cNvSpPr txBox="1"/>
          <p:nvPr/>
        </p:nvSpPr>
        <p:spPr>
          <a:xfrm>
            <a:off x="7179212" y="2354576"/>
            <a:ext cx="5012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200" dirty="0">
                <a:solidFill>
                  <a:srgbClr val="FF0000"/>
                </a:solidFill>
              </a:rPr>
              <a:t>IASI_3.8 :</a:t>
            </a:r>
            <a:r>
              <a:rPr lang="fr-FR" sz="2200" dirty="0"/>
              <a:t> </a:t>
            </a:r>
            <a:r>
              <a:rPr lang="fr-FR" sz="2200" dirty="0">
                <a:solidFill>
                  <a:srgbClr val="FF0000"/>
                </a:solidFill>
              </a:rPr>
              <a:t>SST IASI LMD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/>
              <a:t>FA96 : </a:t>
            </a:r>
            <a:r>
              <a:rPr lang="fr-FR" sz="2200" b="1" dirty="0" err="1"/>
              <a:t>theoretical</a:t>
            </a:r>
            <a:r>
              <a:rPr lang="fr-FR" sz="2200" b="1" dirty="0"/>
              <a:t> model (</a:t>
            </a:r>
            <a:r>
              <a:rPr lang="fr-FR" sz="2200" b="1" dirty="0" err="1"/>
              <a:t>Fairall</a:t>
            </a:r>
            <a:r>
              <a:rPr lang="fr-FR" sz="2200" b="1" dirty="0"/>
              <a:t> et al. 96) </a:t>
            </a:r>
            <a:r>
              <a:rPr lang="fr-FR" sz="2200" b="1" dirty="0" err="1"/>
              <a:t>forced</a:t>
            </a:r>
            <a:r>
              <a:rPr lang="fr-FR" sz="2200" b="1" dirty="0"/>
              <a:t> by ERA5 </a:t>
            </a:r>
            <a:r>
              <a:rPr lang="fr-FR" sz="2200" b="1" dirty="0" err="1"/>
              <a:t>forcast</a:t>
            </a:r>
            <a:endParaRPr lang="fr-FR" sz="22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 err="1">
                <a:solidFill>
                  <a:srgbClr val="C00000"/>
                </a:solidFill>
              </a:rPr>
              <a:t>Donlon</a:t>
            </a:r>
            <a:r>
              <a:rPr lang="fr-FR" sz="2200" b="1" dirty="0">
                <a:solidFill>
                  <a:srgbClr val="C00000"/>
                </a:solidFill>
              </a:rPr>
              <a:t>: </a:t>
            </a:r>
            <a:r>
              <a:rPr lang="fr-FR" sz="2200" b="1" dirty="0" err="1">
                <a:solidFill>
                  <a:srgbClr val="C00000"/>
                </a:solidFill>
              </a:rPr>
              <a:t>empirical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law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obtained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from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ships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measurements</a:t>
            </a:r>
            <a:r>
              <a:rPr lang="fr-FR" sz="2200" b="1" dirty="0">
                <a:solidFill>
                  <a:srgbClr val="C00000"/>
                </a:solidFill>
              </a:rPr>
              <a:t>(</a:t>
            </a:r>
            <a:r>
              <a:rPr lang="fr-FR" sz="2200" b="1" dirty="0" err="1">
                <a:solidFill>
                  <a:srgbClr val="C00000"/>
                </a:solidFill>
              </a:rPr>
              <a:t>Donlon</a:t>
            </a:r>
            <a:r>
              <a:rPr lang="fr-FR" sz="2200" b="1" dirty="0">
                <a:solidFill>
                  <a:srgbClr val="C00000"/>
                </a:solidFill>
              </a:rPr>
              <a:t> et al., 2002)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>
                <a:solidFill>
                  <a:srgbClr val="4747FF"/>
                </a:solidFill>
              </a:rPr>
              <a:t>ERA5 : ERA5 skin </a:t>
            </a:r>
            <a:r>
              <a:rPr lang="fr-FR" sz="2200" b="1" dirty="0" err="1">
                <a:solidFill>
                  <a:srgbClr val="4747FF"/>
                </a:solidFill>
              </a:rPr>
              <a:t>temperature</a:t>
            </a:r>
            <a:endParaRPr lang="fr-FR" sz="2200" b="1" dirty="0">
              <a:solidFill>
                <a:srgbClr val="4747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>
                <a:solidFill>
                  <a:srgbClr val="00B050"/>
                </a:solidFill>
              </a:rPr>
              <a:t>IASI-L2 : </a:t>
            </a:r>
            <a:r>
              <a:rPr lang="fr-FR" sz="2200" b="1" dirty="0" err="1">
                <a:solidFill>
                  <a:srgbClr val="00B050"/>
                </a:solidFill>
              </a:rPr>
              <a:t>operational</a:t>
            </a:r>
            <a:r>
              <a:rPr lang="fr-FR" sz="2200" b="1" dirty="0">
                <a:solidFill>
                  <a:srgbClr val="00B050"/>
                </a:solidFill>
              </a:rPr>
              <a:t> </a:t>
            </a:r>
            <a:r>
              <a:rPr lang="fr-FR" sz="2200" b="1" dirty="0" err="1">
                <a:solidFill>
                  <a:srgbClr val="00B050"/>
                </a:solidFill>
              </a:rPr>
              <a:t>product</a:t>
            </a:r>
            <a:endParaRPr lang="fr-FR" sz="2200" b="1" dirty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200" b="1" dirty="0">
                <a:solidFill>
                  <a:srgbClr val="E31AD0"/>
                </a:solidFill>
              </a:rPr>
              <a:t>AVHRR_CCI : AVHRR/</a:t>
            </a:r>
            <a:r>
              <a:rPr lang="fr-FR" sz="2200" b="1" dirty="0" err="1">
                <a:solidFill>
                  <a:srgbClr val="E31AD0"/>
                </a:solidFill>
              </a:rPr>
              <a:t>Metop</a:t>
            </a:r>
            <a:r>
              <a:rPr lang="fr-FR" sz="2200" b="1" dirty="0">
                <a:solidFill>
                  <a:srgbClr val="E31AD0"/>
                </a:solidFill>
              </a:rPr>
              <a:t>-A L3C </a:t>
            </a:r>
            <a:r>
              <a:rPr lang="fr-FR" sz="2200" b="1" dirty="0" err="1">
                <a:solidFill>
                  <a:srgbClr val="E31AD0"/>
                </a:solidFill>
              </a:rPr>
              <a:t>from</a:t>
            </a:r>
            <a:r>
              <a:rPr lang="fr-FR" sz="2200" b="1" dirty="0">
                <a:solidFill>
                  <a:srgbClr val="E31AD0"/>
                </a:solidFill>
              </a:rPr>
              <a:t> ESA_CCI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C67706-314A-7243-8677-3ABFB68FB8EE}"/>
              </a:ext>
            </a:extLst>
          </p:cNvPr>
          <p:cNvSpPr txBox="1"/>
          <p:nvPr/>
        </p:nvSpPr>
        <p:spPr>
          <a:xfrm>
            <a:off x="7233480" y="1788438"/>
            <a:ext cx="510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500" b="1"/>
            </a:lvl1pPr>
          </a:lstStyle>
          <a:p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Comparison with other products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D7941C-D1AE-EF4E-8713-1A6132EA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479"/>
            <a:ext cx="7233480" cy="50975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5A859C0-CAC7-A540-BED9-7CE8728C98F0}"/>
              </a:ext>
            </a:extLst>
          </p:cNvPr>
          <p:cNvSpPr txBox="1"/>
          <p:nvPr/>
        </p:nvSpPr>
        <p:spPr>
          <a:xfrm>
            <a:off x="5817704" y="6473678"/>
            <a:ext cx="216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Collocations for 2016</a:t>
            </a:r>
          </a:p>
        </p:txBody>
      </p:sp>
    </p:spTree>
    <p:extLst>
      <p:ext uri="{BB962C8B-B14F-4D97-AF65-F5344CB8AC3E}">
        <p14:creationId xmlns:p14="http://schemas.microsoft.com/office/powerpoint/2010/main" val="25182615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11956</TotalTime>
  <Words>2023</Words>
  <Application>Microsoft Macintosh PowerPoint</Application>
  <PresentationFormat>Grand écran</PresentationFormat>
  <Paragraphs>258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A full physics algorithm to retrieve nighttime sea surface temperature with IASI: Toward an independent homogeneous long time-series for climate studies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Back-up slides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full physics algorithm to retrieve nighttime sea surface temperature with IASI: Toward an independent homogeneous long time-series for climate studies</dc:title>
  <dc:creator>Virginie Capelle</dc:creator>
  <cp:lastModifiedBy>Microsoft Office User</cp:lastModifiedBy>
  <cp:revision>126</cp:revision>
  <dcterms:created xsi:type="dcterms:W3CDTF">2021-11-30T08:11:31Z</dcterms:created>
  <dcterms:modified xsi:type="dcterms:W3CDTF">2021-12-09T07:34:30Z</dcterms:modified>
</cp:coreProperties>
</file>